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4"/>
  </p:sldMasterIdLst>
  <p:notesMasterIdLst>
    <p:notesMasterId r:id="rId13"/>
  </p:notesMasterIdLst>
  <p:sldIdLst>
    <p:sldId id="2145707414" r:id="rId5"/>
    <p:sldId id="2145707441" r:id="rId6"/>
    <p:sldId id="2145707438" r:id="rId7"/>
    <p:sldId id="2145707434" r:id="rId8"/>
    <p:sldId id="2145707435" r:id="rId9"/>
    <p:sldId id="2145707436" r:id="rId10"/>
    <p:sldId id="2145707437" r:id="rId11"/>
    <p:sldId id="2145707425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0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7D"/>
    <a:srgbClr val="00F6C1"/>
    <a:srgbClr val="003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42" autoAdjust="0"/>
    <p:restoredTop sz="86400"/>
  </p:normalViewPr>
  <p:slideViewPr>
    <p:cSldViewPr snapToGrid="0">
      <p:cViewPr varScale="1">
        <p:scale>
          <a:sx n="130" d="100"/>
          <a:sy n="130" d="100"/>
        </p:scale>
        <p:origin x="224" y="1432"/>
      </p:cViewPr>
      <p:guideLst>
        <p:guide pos="3908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648B-01A1-4299-AE49-1CC080F5CF79}" type="datetimeFigureOut">
              <a:rPr lang="fi-FI" smtClean="0"/>
              <a:t>30.1.2025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E72A0-DDA1-4703-95AC-0DD0DFB7B6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214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E72A0-DDA1-4703-95AC-0DD0DFB7B6A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872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E72A0-DDA1-4703-95AC-0DD0DFB7B6A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956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>
            <a:extLst>
              <a:ext uri="{FF2B5EF4-FFF2-40B4-BE49-F238E27FC236}">
                <a16:creationId xmlns:a16="http://schemas.microsoft.com/office/drawing/2014/main" id="{408A3918-658E-A941-9ABA-87EED3D154AC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28307B10-116B-AE9E-761A-419A7B04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ACA422B7-CAE3-65B6-8D91-900E97337D57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C45A5E5-0169-01B0-4893-96E2ED38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63605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565" y="1531402"/>
            <a:ext cx="6419272" cy="223841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spc="-100" baseline="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1565" y="4002236"/>
            <a:ext cx="6419273" cy="914400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none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0" name="Tekstin paikkamerkki 15">
            <a:extLst>
              <a:ext uri="{FF2B5EF4-FFF2-40B4-BE49-F238E27FC236}">
                <a16:creationId xmlns:a16="http://schemas.microsoft.com/office/drawing/2014/main" id="{1BB631A0-F46A-B4B7-9A96-FC0D9BF44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1564" y="5250516"/>
            <a:ext cx="2888080" cy="2496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/>
              <a:t>Etu Sukunimi</a:t>
            </a:r>
          </a:p>
        </p:txBody>
      </p:sp>
      <p:sp>
        <p:nvSpPr>
          <p:cNvPr id="11" name="Tekstin paikkamerkki 15">
            <a:extLst>
              <a:ext uri="{FF2B5EF4-FFF2-40B4-BE49-F238E27FC236}">
                <a16:creationId xmlns:a16="http://schemas.microsoft.com/office/drawing/2014/main" id="{392E7ED5-AE16-1BAB-14BB-F20C4ED89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1564" y="5483861"/>
            <a:ext cx="2888080" cy="2291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/>
              <a:t>Titteli, Yritys</a:t>
            </a:r>
          </a:p>
        </p:txBody>
      </p:sp>
      <p:pic>
        <p:nvPicPr>
          <p:cNvPr id="12" name="Kuva 11" descr="Huoltovarmuuskeskus">
            <a:extLst>
              <a:ext uri="{FF2B5EF4-FFF2-40B4-BE49-F238E27FC236}">
                <a16:creationId xmlns:a16="http://schemas.microsoft.com/office/drawing/2014/main" id="{8652A30D-C48B-7A63-B7D7-73684E670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56" y="365955"/>
            <a:ext cx="4387317" cy="833475"/>
          </a:xfrm>
          <a:prstGeom prst="rect">
            <a:avLst/>
          </a:prstGeom>
        </p:spPr>
      </p:pic>
      <p:pic>
        <p:nvPicPr>
          <p:cNvPr id="37" name="Kuva 36">
            <a:extLst>
              <a:ext uri="{FF2B5EF4-FFF2-40B4-BE49-F238E27FC236}">
                <a16:creationId xmlns:a16="http://schemas.microsoft.com/office/drawing/2014/main" id="{1D23D36E-AEEA-0439-2C74-C85631EC7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0"/>
          <a:stretch/>
        </p:blipFill>
        <p:spPr>
          <a:xfrm>
            <a:off x="8101484" y="1245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3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äiriöhyrrä_tekstit suora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E94D61A-8F43-0828-A96C-BD4C8391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52453" y="638288"/>
            <a:ext cx="5390903" cy="5390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E4FB4-D6A4-8E51-0219-043056F80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6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unnittelu ja ennak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DA8E2836-6FD2-3CD6-0952-7DBDBDC1A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456B90B-D43D-790A-D9D1-0CA24CC6A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CA0C4E0-A8E3-9720-6E51-4190C223B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-1" t="-864" r="-2283" b="-1295"/>
          <a:stretch/>
        </p:blipFill>
        <p:spPr>
          <a:xfrm rot="4430844">
            <a:off x="10103314" y="1263008"/>
            <a:ext cx="1424436" cy="1533223"/>
          </a:xfrm>
          <a:prstGeom prst="rect">
            <a:avLst/>
          </a:prstGeom>
          <a:noFill/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24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2D5F18E6-A33B-56D0-B95F-2604FBC1B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640000">
            <a:off x="1012568" y="1548000"/>
            <a:ext cx="4402298" cy="4402298"/>
          </a:xfrm>
          <a:prstGeom prst="rect">
            <a:avLst/>
          </a:prstGeom>
        </p:spPr>
      </p:pic>
      <p:pic>
        <p:nvPicPr>
          <p:cNvPr id="18" name="Kuva 17" descr="Häiriöhyrrä">
            <a:extLst>
              <a:ext uri="{FF2B5EF4-FFF2-40B4-BE49-F238E27FC236}">
                <a16:creationId xmlns:a16="http://schemas.microsoft.com/office/drawing/2014/main" id="{5D5C428F-B30F-F028-E9F2-BA5A9FEDB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0725" y="1424406"/>
            <a:ext cx="4646870" cy="464687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06BF78D-66BC-8BE3-7B20-1C958782722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lanne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891F43AF-B220-0BFE-BE70-1D8973997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1EEFB09A-3662-E549-27D6-CD461C28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14335A4-F189-2C62-2491-F919E6765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9897542" y="1478580"/>
            <a:ext cx="1157737" cy="106017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A58AFF57-2D0F-454F-44EC-C081BF7A3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10997472" y="1876145"/>
            <a:ext cx="1018755" cy="93290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572EA3B-1605-FF60-160C-E6EF0C4DE7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E139EF2B-67F9-E93B-954A-75F06185C30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0EF9BF00-C6D5-6B0C-B1FA-A9FF572C1C0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4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lanteenjohtaminen ja halli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560822CF-E6B3-DE0B-75B2-D65AC23A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B324823D-C3D0-4A9F-B77D-7299661B7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C458701-8F64-6BD3-B8DD-32D3C894A6D7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68CA465-4DC8-1955-C2B5-750B0F6CF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161601" y="1630733"/>
            <a:ext cx="1210469" cy="80698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737BF957-3EC1-2CE4-3B1C-910E13275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816310" y="2438972"/>
            <a:ext cx="1044688" cy="696459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FC783677-8101-010E-0598-E293964582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5DF3FB51-4B93-617E-EFF4-53C8E5074B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6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stin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B3C532DD-BABC-D6A7-F82E-C993D7DE2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2EC430D-9755-2754-E37C-368E267FB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9885492-B99B-FB31-BE4F-084C89A81E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8589948" flipH="1">
            <a:off x="10024081" y="1217809"/>
            <a:ext cx="1284005" cy="1673416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F3FEB966-A5D9-1655-7ABE-C1AC43248D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-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E16BC3F6-A85B-93D6-6BAB-B6DD913D94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380876B-EBC8-1197-960F-AE0335B99235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3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ipuminen ja arvi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0490F8FF-C466-4A7E-8260-F35F419B3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7E5F7BED-9426-6149-90DC-F2CA3825B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EC3FBA36-9181-75BA-AD81-85937B097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85569" y="1427659"/>
            <a:ext cx="1009596" cy="105018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C2718947-4749-A086-1CCB-3D2B0DE44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61732" y="2302744"/>
            <a:ext cx="807364" cy="839820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8C62CB27-4466-D646-A06D-0CC325194F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296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123DE560-D564-CDA0-F4B8-91180D639BF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0376E1-F37A-0FBF-3C6C-46053ED05270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9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kusan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Muokkaa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503C41D-B082-114E-8773-F8EF3D195F95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 hasCustomPrompt="1"/>
          </p:nvPr>
        </p:nvSpPr>
        <p:spPr>
          <a:xfrm>
            <a:off x="3819880" y="864108"/>
            <a:ext cx="7414175" cy="3651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1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/>
              <a:t>Muokkaa tekstin perustyylejä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4EC4A-653D-8E0C-F89B-B1FBB6356A9A}"/>
              </a:ext>
            </a:extLst>
          </p:cNvPr>
          <p:cNvSpPr>
            <a:spLocks noGrp="1" noChangeAspect="1"/>
          </p:cNvSpPr>
          <p:nvPr>
            <p:ph idx="14" hasCustomPrompt="1"/>
          </p:nvPr>
        </p:nvSpPr>
        <p:spPr>
          <a:xfrm>
            <a:off x="3819880" y="1606379"/>
            <a:ext cx="7414175" cy="4213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0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 err="1"/>
              <a:t>Muokaa</a:t>
            </a:r>
            <a:r>
              <a:rPr lang="fi-FI" dirty="0"/>
              <a:t> tekstin perustyyliä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21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ja tekstipalst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087" y="467160"/>
            <a:ext cx="4997921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560598"/>
            <a:ext cx="4982817" cy="4204410"/>
          </a:xfrm>
        </p:spPr>
        <p:txBody>
          <a:bodyPr/>
          <a:lstStyle>
            <a:lvl1pPr>
              <a:defRPr sz="13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2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leveä palsta vasen tas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552216"/>
            <a:ext cx="9342295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8A6491-F34A-5A24-94F7-1B49819B0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57" y="1276898"/>
            <a:ext cx="9317959" cy="4875638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4ECA18-F54A-B5CF-D31D-E1F2AE58DC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57225" y="188994"/>
            <a:ext cx="3417068" cy="307187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502920" indent="0">
              <a:buFontTx/>
              <a:buNone/>
              <a:defRPr>
                <a:solidFill>
                  <a:schemeClr val="tx2"/>
                </a:solidFill>
              </a:defRPr>
            </a:lvl2pPr>
            <a:lvl3pPr marL="960120" indent="0">
              <a:buFontTx/>
              <a:buNone/>
              <a:defRPr>
                <a:solidFill>
                  <a:schemeClr val="tx2"/>
                </a:solidFill>
              </a:defRPr>
            </a:lvl3pPr>
            <a:lvl4pPr marL="1417320" indent="0">
              <a:buFontTx/>
              <a:buNone/>
              <a:defRPr>
                <a:solidFill>
                  <a:schemeClr val="tx2"/>
                </a:solidFill>
              </a:defRPr>
            </a:lvl4pPr>
            <a:lvl5pPr marL="1874520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91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vasen_tekstipalsta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-1" y="0"/>
            <a:ext cx="11410123" cy="6361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864109"/>
            <a:ext cx="10518001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981091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t>30.1.2025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</p:spTree>
    <p:extLst>
      <p:ext uri="{BB962C8B-B14F-4D97-AF65-F5344CB8AC3E}">
        <p14:creationId xmlns:p14="http://schemas.microsoft.com/office/powerpoint/2010/main" val="199340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503C41D-B082-114E-8773-F8EF3D195F95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</p:spTree>
    <p:extLst>
      <p:ext uri="{BB962C8B-B14F-4D97-AF65-F5344CB8AC3E}">
        <p14:creationId xmlns:p14="http://schemas.microsoft.com/office/powerpoint/2010/main" val="264140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0" y="-2"/>
            <a:ext cx="11410122" cy="6360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7233502" cy="608431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3" y="1780338"/>
            <a:ext cx="654072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t>30.1.2025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8" name="Kuvan paikkamerkki 11">
            <a:extLst>
              <a:ext uri="{FF2B5EF4-FFF2-40B4-BE49-F238E27FC236}">
                <a16:creationId xmlns:a16="http://schemas.microsoft.com/office/drawing/2014/main" id="{A8EAB564-DBD6-4CA2-553E-AE29848FB08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880995" y="-2"/>
            <a:ext cx="3529127" cy="6346854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64092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pu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2" name="Kuva 1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652A30D-C48B-7A63-B7D7-73684E670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046" y="771494"/>
            <a:ext cx="4387317" cy="833475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E21B62B-92D6-B342-513A-814936495279}"/>
              </a:ext>
            </a:extLst>
          </p:cNvPr>
          <p:cNvSpPr txBox="1"/>
          <p:nvPr userDrawn="1"/>
        </p:nvSpPr>
        <p:spPr>
          <a:xfrm>
            <a:off x="5637896" y="2027463"/>
            <a:ext cx="52856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Fiksua huoltovarmuutta yhdessä.</a:t>
            </a:r>
          </a:p>
          <a:p>
            <a:pPr algn="l"/>
            <a:endParaRPr lang="fi-FI" sz="3200" b="0" i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</a:t>
            </a:r>
            <a:b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vuoksi.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8AFE57A-F753-26C4-6F54-8AEFF8973F42}"/>
              </a:ext>
            </a:extLst>
          </p:cNvPr>
          <p:cNvSpPr txBox="1"/>
          <p:nvPr userDrawn="1"/>
        </p:nvSpPr>
        <p:spPr>
          <a:xfrm>
            <a:off x="5637896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huoltovarmuuskeskus.fi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DC379CB-CB74-A50F-9078-E87FBDE1038C}"/>
              </a:ext>
            </a:extLst>
          </p:cNvPr>
          <p:cNvSpPr txBox="1"/>
          <p:nvPr userDrawn="1"/>
        </p:nvSpPr>
        <p:spPr>
          <a:xfrm>
            <a:off x="7982374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varmuudenvuoksi.fi</a:t>
            </a:r>
          </a:p>
        </p:txBody>
      </p:sp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24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pu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2" name="Kuva 1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652A30D-C48B-7A63-B7D7-73684E670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5640" y="5092771"/>
            <a:ext cx="4387317" cy="833475"/>
          </a:xfrm>
          <a:prstGeom prst="rect">
            <a:avLst/>
          </a:prstGeom>
        </p:spPr>
      </p:pic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86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10848090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10118815" cy="420441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0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FCB8517D-348B-D156-C05B-801CE771D16D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3443591" cy="6356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2947482" cy="4860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 noChangeAspect="1"/>
          </p:cNvSpPr>
          <p:nvPr>
            <p:ph type="body"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26690"/>
            <a:ext cx="960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503C41D-B082-114E-8773-F8EF3D195F95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Huoltovarmuuskeskus</a:t>
            </a:r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5A741F9-BD24-CA9C-8C14-87785A89354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1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49" r:id="rId2"/>
    <p:sldLayoutId id="2147484044" r:id="rId3"/>
    <p:sldLayoutId id="2147484057" r:id="rId4"/>
    <p:sldLayoutId id="2147484059" r:id="rId5"/>
    <p:sldLayoutId id="2147484060" r:id="rId6"/>
    <p:sldLayoutId id="2147484061" r:id="rId7"/>
    <p:sldLayoutId id="2147484046" r:id="rId8"/>
    <p:sldLayoutId id="2147484062" r:id="rId9"/>
    <p:sldLayoutId id="2147484042" r:id="rId10"/>
    <p:sldLayoutId id="2147484045" r:id="rId11"/>
    <p:sldLayoutId id="2147484033" r:id="rId12"/>
    <p:sldLayoutId id="2147484021" r:id="rId13"/>
    <p:sldLayoutId id="2147484037" r:id="rId14"/>
    <p:sldLayoutId id="2147484040" r:id="rId15"/>
    <p:sldLayoutId id="2147484051" r:id="rId16"/>
    <p:sldLayoutId id="2147484041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6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F1E37B4-EEDB-EFF2-FDC8-CF8C6D976D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11565" y="1662978"/>
            <a:ext cx="6419272" cy="22384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0" i="0" u="none" strike="noStrike" kern="1200" cap="none" spc="-15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Häiriöhyrrä- harjoitustyökalu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8C2DC7C8-91AB-0A18-3CBF-8DA5F5C45C5C}"/>
              </a:ext>
            </a:extLst>
          </p:cNvPr>
          <p:cNvSpPr>
            <a:spLocks/>
          </p:cNvSpPr>
          <p:nvPr/>
        </p:nvSpPr>
        <p:spPr>
          <a:xfrm>
            <a:off x="1311275" y="5249863"/>
            <a:ext cx="2887663" cy="2508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Päivitetty 1.10.2024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CD417BA-862E-B2FF-F73F-65CE536DEB0B}"/>
              </a:ext>
            </a:extLst>
          </p:cNvPr>
          <p:cNvSpPr>
            <a:spLocks/>
          </p:cNvSpPr>
          <p:nvPr/>
        </p:nvSpPr>
        <p:spPr>
          <a:xfrm>
            <a:off x="1311275" y="5483225"/>
            <a:ext cx="2887663" cy="2301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Huoltovarmuuskeskus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F8A86765-1C15-25C6-412D-87BDB0ED6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CD8DB0C-56B5-F7F5-B347-A2818A23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21A3BEA-2CBD-2984-C0C5-CC239084F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Huoltovarmuuskeskus</a:t>
            </a:r>
          </a:p>
        </p:txBody>
      </p:sp>
    </p:spTree>
    <p:extLst>
      <p:ext uri="{BB962C8B-B14F-4D97-AF65-F5344CB8AC3E}">
        <p14:creationId xmlns:p14="http://schemas.microsoft.com/office/powerpoint/2010/main" val="263071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186ECE8-6187-5E32-EC77-5548996A39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Häiriöhyrrä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94024B0-DCD4-A6FE-0B58-8551913C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9732644-0456-4C1C-D715-BB069C9A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1F5B05F-6CF9-BF3C-75F1-A9A123C8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147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3981972-00B0-AF43-9FB3-14259FA9AA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Suunnittelu ja ennakointi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EDF5DD3-30F9-77B0-A4BC-6D2EE69F478C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981575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Apukysymykset: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Millaista varautumisen yhteistyötä tilanteen ennakoimiseksi tehdään jo nyt?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ennakointi olisi tehokkainta?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toimintaympäristön muutokset tulee huomioida ennakoinnissa?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varmistetaan, että aiheeseen</a:t>
            </a:r>
            <a:b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liittyvät aiemmat opit (esim. harjoituksissa </a:t>
            </a:r>
            <a:b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 tosielämässä havaitut) huomioidaan </a:t>
            </a:r>
            <a:b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tulevien uhkien ennakoinnissa?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2BC2D10-A857-3538-46C5-1C6BBB50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324DE6A3-AD60-4033-3913-72EB1B7CD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F1BFBF3-BEC7-934E-963F-20E1C12D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22985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94DE48-8914-BB34-6D51-3FEC62DD4D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Tilannekuva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130FFC2-AC38-C923-99C7-D509E3F7014D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Apukysymykset: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Kuka saa ensitiedon häiriöstä?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Kuka tai ketkä kokoavat tilannekuvaa?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Millaista tietoa tilanteesta tarvitaan?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Miten, millä ja kenelle tietoa jaetaan?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yhteinen ymmärrys tilanteesta saavutetaan?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haasteita tunnistetaan tilannekuvan muodostamisessa?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A6A998-2759-D6E9-D33B-DB8A2135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2195FC-D7FC-2A88-BED6-21BE46C8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7F78B95-73C9-116A-B5B9-2675DAFA1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8469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A2F418-C110-F256-CA2D-9A7CF2381A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Tilanteenjohtaminen ja hallinta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649C5EE5-90DC-2CDB-0D6E-7A359812A80A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533241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Apukysymykset: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Kuka johtaa tilannetta ja miten vastuut jaetaan?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tietoja tarvitsette päätösten tekoon?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tilanne vaikuttaa edustamaasi toimialaan </a:t>
            </a:r>
            <a:b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 organisaatioon?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tilanteessa tarvittavia resursseja koordinoidaan?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Onko tunnistettu alueen toimijoiden keskinäisriippuvuuksia?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haasteita on tilanteen johtamiselle ja hallinnalle?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95F0F8-CEB1-07F1-36FB-79FFA2BF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0057A5-EF83-6BFD-C822-8BA01936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DEEC7D-42F6-33AE-4A96-ECD126B3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798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E0BF71-B820-655D-79DC-DF230B4FCA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Viestintä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825E8E19-28E9-7FF7-B061-54F1E0DF5485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5289550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Apukysymykset: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tilanteessa viestitään?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viestintää sovitetaan yhteen?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viestintäkanavia käytetään?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Mikä vaikeuttaa yhtenäistä viestintää?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alueellisen viestinnän haasteita voisi pienentää?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viestitään sen jälkeen kun puhelimet ja netti lakkaavat toimimasta?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Kenelle viestitään ja miten tilanteen päättymisestä?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E3E450-1617-DF2E-57AE-2901EC98F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94D7D7-0274-024C-1C53-F2443808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8C9F731-1216-6D9D-206B-D26A3D1C3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2207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26276C-42AC-57D6-51A6-6A962C8A90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Toipuminen ja arviointi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8FC9B855-0DD3-8DDD-20AD-BC264E1DB44D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Apukysymykset: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Mistä tiedetään, että akuutti tilanne on päättynyt?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asioita toipumisessa on huomioitava yhteistyön, asiakkaiden ja palveluiden kannalta?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Mitä haasteita toipumisessa voi olla?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Miten tilanne arvioidaan yhteisesti?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Tunnistatteko alueella toimijaa joka voisi vastata ko. häiriötilanteen harjoitteluun liittyvästä yhteistoiminnasta?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C1368EE-7899-6120-47D9-C42A40DA4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E4CB852-A9CB-0B7C-1369-16A6EF35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4B9E88-73CB-9FE9-5EB3-EE9C05CB4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508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E407AF5-765A-EFC2-4D4B-A84A259B86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139687"/>
            <a:ext cx="2947482" cy="728870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sz="800" dirty="0">
                <a:solidFill>
                  <a:schemeClr val="tx1"/>
                </a:solidFill>
              </a:rPr>
              <a:t>Takakansi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F93E059-71E9-80A8-56EF-B48FDFA2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70CE4AF-317E-5BB7-C25C-2E825024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931B-AC1D-1549-B225-733DFD64B23D}" type="datetime1">
              <a:rPr lang="fi-FI" smtClean="0"/>
              <a:pPr/>
              <a:t>30.1.2025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3996633-22FB-5CC7-BE1E-81A66D53F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Huoltovarmuuskeskus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63025732"/>
      </p:ext>
    </p:extLst>
  </p:cSld>
  <p:clrMapOvr>
    <a:masterClrMapping/>
  </p:clrMapOvr>
</p:sld>
</file>

<file path=ppt/theme/theme1.xml><?xml version="1.0" encoding="utf-8"?>
<a:theme xmlns:a="http://schemas.openxmlformats.org/drawingml/2006/main" name="Tumma teema">
  <a:themeElements>
    <a:clrScheme name="NESA">
      <a:dk1>
        <a:srgbClr val="000000"/>
      </a:dk1>
      <a:lt1>
        <a:srgbClr val="FFFFFF"/>
      </a:lt1>
      <a:dk2>
        <a:srgbClr val="005157"/>
      </a:dk2>
      <a:lt2>
        <a:srgbClr val="83FFE4"/>
      </a:lt2>
      <a:accent1>
        <a:srgbClr val="00C09A"/>
      </a:accent1>
      <a:accent2>
        <a:srgbClr val="00E599"/>
      </a:accent2>
      <a:accent3>
        <a:srgbClr val="5F66B3"/>
      </a:accent3>
      <a:accent4>
        <a:srgbClr val="BCB7FF"/>
      </a:accent4>
      <a:accent5>
        <a:srgbClr val="DBFFFF"/>
      </a:accent5>
      <a:accent6>
        <a:srgbClr val="5431B2"/>
      </a:accent6>
      <a:hlink>
        <a:srgbClr val="00C09A"/>
      </a:hlink>
      <a:folHlink>
        <a:srgbClr val="00C0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ehy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vk_esityspohja_suomi" id="{0880EB1B-CCFF-F144-B06F-C8C3C7EDBF80}" vid="{488B5F69-11B0-2540-8451-9406467BCF5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8148b04-0e3b-4252-b898-963bc31c82bd">
      <Terms xmlns="http://schemas.microsoft.com/office/infopath/2007/PartnerControls"/>
    </TaxKeywordTaxHTField>
    <ValoWorkspaceOwner xmlns="e8148b04-0e3b-4252-b898-963bc31c82bd">
      <UserInfo>
        <DisplayName/>
        <AccountId xsi:nil="true"/>
        <AccountType/>
      </UserInfo>
    </ValoWorkspaceOwner>
    <ValoWorkspaceDocumentLanguage xmlns="e8148b04-0e3b-4252-b898-963bc31c82bd">Suomi</ValoWorkspaceDocumentLanguage>
    <ValoWorkspacePreservationTime xmlns="e8148b04-0e3b-4252-b898-963bc31c82bd">5 vuotta</ValoWorkspacePreservationTime>
    <WorkSpaceOtherOrganisation xmlns="e8148b04-0e3b-4252-b898-963bc31c82bd" xsi:nil="true"/>
    <TaxCatchAll xmlns="e8148b04-0e3b-4252-b898-963bc31c82bd"/>
    <ValoWorkspaceConfidentiality xmlns="e8148b04-0e3b-4252-b898-963bc31c82bd">Julkinen</ValoWorkspaceConfidentiality>
    <ValoWorkspaceDocumentType xmlns="e8148b04-0e3b-4252-b898-963bc31c82b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Valo Työtilan dokumentti" ma:contentTypeID="0x010100D97B88E924714D2BA8DA46FB397A5DA800F870506B6EE9054FB8B43713B68195FA" ma:contentTypeVersion="10" ma:contentTypeDescription="Luo uusi asiakirja." ma:contentTypeScope="" ma:versionID="c48292870aa72e83f3a8122e2ba0a469">
  <xsd:schema xmlns:xsd="http://www.w3.org/2001/XMLSchema" xmlns:xs="http://www.w3.org/2001/XMLSchema" xmlns:p="http://schemas.microsoft.com/office/2006/metadata/properties" xmlns:ns2="e8148b04-0e3b-4252-b898-963bc31c82bd" targetNamespace="http://schemas.microsoft.com/office/2006/metadata/properties" ma:root="true" ma:fieldsID="0c2a5fd41da278c0f90406121cbd0ddb" ns2:_="">
    <xsd:import namespace="e8148b04-0e3b-4252-b898-963bc31c82bd"/>
    <xsd:element name="properties">
      <xsd:complexType>
        <xsd:sequence>
          <xsd:element name="documentManagement">
            <xsd:complexType>
              <xsd:all>
                <xsd:element ref="ns2:ValoWorkspaceDocumentLanguage" minOccurs="0"/>
                <xsd:element ref="ns2:ValoWorkspaceOwner" minOccurs="0"/>
                <xsd:element ref="ns2:ValoWorkspaceDocumentType" minOccurs="0"/>
                <xsd:element ref="ns2:ValoWorkspaceConfidentiality" minOccurs="0"/>
                <xsd:element ref="ns2:ValoWorkspacePreservationTime" minOccurs="0"/>
                <xsd:element ref="ns2:WorkSpaceOtherOrganisation" minOccurs="0"/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48b04-0e3b-4252-b898-963bc31c82bd" elementFormDefault="qualified">
    <xsd:import namespace="http://schemas.microsoft.com/office/2006/documentManagement/types"/>
    <xsd:import namespace="http://schemas.microsoft.com/office/infopath/2007/PartnerControls"/>
    <xsd:element name="ValoWorkspaceDocumentLanguage" ma:index="8" nillable="true" ma:displayName="Kieli" ma:default="Suomi" ma:description="" ma:internalName="ValoWorkspaceDocumentLanguage">
      <xsd:simpleType>
        <xsd:restriction base="dms:Choice">
          <xsd:enumeration value="Suomi"/>
          <xsd:enumeration value="Ruotsi"/>
          <xsd:enumeration value="Englanti"/>
        </xsd:restriction>
      </xsd:simpleType>
    </xsd:element>
    <xsd:element name="ValoWorkspaceOwner" ma:index="9" nillable="true" ma:displayName="Omistaja" ma:list="UserInfo" ma:SharePointGroup="0" ma:internalName="ValoWorkspace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aloWorkspaceDocumentType" ma:index="10" nillable="true" ma:displayName="Dokumentin tyyppi" ma:internalName="ValoWorkspaceDocumentType">
      <xsd:simpleType>
        <xsd:restriction base="dms:Choice">
          <xsd:enumeration value="Pöytäkirja"/>
          <xsd:enumeration value="Muistio"/>
          <xsd:enumeration value="Kirje"/>
          <xsd:enumeration value="Esitys"/>
          <xsd:enumeration value="Esitelmä"/>
          <xsd:enumeration value="Lausunto"/>
          <xsd:enumeration value="Sopimus"/>
          <xsd:enumeration value="Selvitys"/>
          <xsd:enumeration value="Tutkimus"/>
          <xsd:enumeration value="Raportti"/>
          <xsd:enumeration value="Matkaraportti"/>
          <xsd:enumeration value="Matkamääräys"/>
          <xsd:enumeration value="Seminaariraportti"/>
          <xsd:enumeration value="Poissaoloilmoitus"/>
          <xsd:enumeration value="Kehityskeskustelu"/>
          <xsd:enumeration value="Chatham house"/>
          <xsd:enumeration value="Blanco"/>
          <xsd:enumeration value="Blogi"/>
          <xsd:enumeration value="Lista"/>
          <xsd:enumeration value="Ohje"/>
          <xsd:enumeration value="Artikkeli"/>
          <xsd:enumeration value="Toimintakertomus"/>
          <xsd:enumeration value="Toimintasuunnitelma"/>
          <xsd:enumeration value="Luonnos"/>
          <xsd:enumeration value="Budjetti"/>
        </xsd:restriction>
      </xsd:simpleType>
    </xsd:element>
    <xsd:element name="ValoWorkspaceConfidentiality" ma:index="11" nillable="true" ma:displayName="Turvaluokka" ma:default="Julkinen" ma:internalName="ValoWorkspaceConfidentiality" ma:readOnly="false">
      <xsd:simpleType>
        <xsd:restriction base="dms:Choice">
          <xsd:enumeration value="TL III"/>
          <xsd:enumeration value="TL IV"/>
          <xsd:enumeration value="Ei määritelty (tekijä muu kuin HVKlainen)"/>
          <xsd:enumeration value="Julkinen"/>
        </xsd:restriction>
      </xsd:simpleType>
    </xsd:element>
    <xsd:element name="ValoWorkspacePreservationTime" ma:index="12" nillable="true" ma:displayName="Säilytysaika" ma:default="5 vuotta" ma:internalName="ValoWorkspacePreservationTime" ma:readOnly="false">
      <xsd:simpleType>
        <xsd:restriction base="dms:Choice">
          <xsd:enumeration value="1 vuosi"/>
          <xsd:enumeration value="5 vuotta"/>
          <xsd:enumeration value="10 vuotta"/>
          <xsd:enumeration value="Pysyvä"/>
        </xsd:restriction>
      </xsd:simpleType>
    </xsd:element>
    <xsd:element name="WorkSpaceOtherOrganisation" ma:index="13" nillable="true" ma:displayName="Muu organisaatio" ma:internalName="WorkSpaceOtherOrganisation">
      <xsd:simpleType>
        <xsd:restriction base="dms:Choice">
          <xsd:enumeration value="Alkutuotantopooli"/>
          <xsd:enumeration value="Aluepooli"/>
          <xsd:enumeration value="AVI"/>
          <xsd:enumeration value="Digia"/>
          <xsd:enumeration value="DSB"/>
          <xsd:enumeration value="Elinkeinoelämän keskusliitto"/>
          <xsd:enumeration value="Elintarviketeollisuuspooli"/>
          <xsd:enumeration value="ELY"/>
          <xsd:enumeration value="Energiavirasto"/>
          <xsd:enumeration value="Erillisverkot"/>
          <xsd:enumeration value="EU"/>
          <xsd:enumeration value="EVIRA"/>
          <xsd:enumeration value="Fingrid"/>
          <xsd:enumeration value="Finanssialan keskusliitto"/>
          <xsd:enumeration value="FOCP"/>
          <xsd:enumeration value="FONES"/>
          <xsd:enumeration value="Gasum"/>
          <xsd:enumeration value="Digipooli"/>
          <xsd:enumeration value="Ilmakuljetuspooli"/>
          <xsd:enumeration value="Insta"/>
          <xsd:enumeration value="Kauppa- ja jakelupooli"/>
          <xsd:enumeration value="Kemian pooli"/>
          <xsd:enumeration value="Liikennevirasto"/>
          <xsd:enumeration value="Liikenne- ja viestintäministeriö"/>
          <xsd:enumeration value="Maakuljetuspooli"/>
          <xsd:enumeration value="MATINE"/>
          <xsd:enumeration value="Mediapooli"/>
          <xsd:enumeration value="Metsäpooli"/>
          <xsd:enumeration value="MIL-pooli"/>
          <xsd:enumeration value="Maa- ja metsätalousministeriö"/>
          <xsd:enumeration value="MSB"/>
          <xsd:enumeration value="Muovi- ja kumipooli"/>
          <xsd:enumeration value="NATO"/>
          <xsd:enumeration value="Neste"/>
          <xsd:enumeration value="OECD"/>
          <xsd:enumeration value="Opetus- ja kulttuuriministeriö"/>
          <xsd:enumeration value="Oikeusministeriö"/>
          <xsd:enumeration value="Puolustusministeriö"/>
          <xsd:enumeration value="Poliisi"/>
          <xsd:enumeration value="Suojelupoliisi"/>
          <xsd:enumeration value="Patentti- ja rekisterihallitus"/>
          <xsd:enumeration value="Puolustusvoimat"/>
          <xsd:enumeration value="Rahoitushuoltopooli"/>
          <xsd:enumeration value="Rajavartiolaitos"/>
          <xsd:enumeration value="Rakennuspooli"/>
          <xsd:enumeration value="SHVD"/>
          <xsd:enumeration value="Sisäministeriö"/>
          <xsd:enumeration value="Sosiaali- ja terveysministeriö"/>
          <xsd:enumeration value="Suomen Pankki"/>
          <xsd:enumeration value="SäPo"/>
          <xsd:enumeration value="Teknologiapooli"/>
          <xsd:enumeration value="Työ- ja elinkeinoministeriö"/>
          <xsd:enumeration value="Terveydenhuoltopooli"/>
          <xsd:enumeration value="Tilastokeskus"/>
          <xsd:enumeration value="Turvallisuuskomitea"/>
          <xsd:enumeration value="Ulkoministeriö"/>
          <xsd:enumeration value="Vakuutusalan pooli"/>
          <xsd:enumeration value="Valtiokonttori"/>
          <xsd:enumeration value="Valtori"/>
          <xsd:enumeration value="Vesihuoltopooli"/>
          <xsd:enumeration value="Vesikuljetuspooli"/>
          <xsd:enumeration value="Viestintävirasto"/>
          <xsd:enumeration value="Valtiovarainministeriö"/>
          <xsd:enumeration value="Valtioneuvoston kanslia"/>
          <xsd:enumeration value="Voimatalouspooli"/>
          <xsd:enumeration value="Ympäristöministeriö"/>
          <xsd:enumeration value="Öljypooli"/>
        </xsd:restriction>
      </xsd:simpleType>
    </xsd:element>
    <xsd:element name="TaxKeywordTaxHTField" ma:index="14" nillable="true" ma:taxonomy="true" ma:internalName="TaxKeywordTaxHTField" ma:taxonomyFieldName="TaxKeyword" ma:displayName="Yrityksen avainsanat" ma:fieldId="{23f27201-bee3-471e-b2e7-b64fd8b7ca38}" ma:taxonomyMulti="true" ma:sspId="e0fef24e-4f71-4039-9c76-4c79d8ec5af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c0265218-4956-4108-b539-b0bd04493a35}" ma:internalName="TaxCatchAll" ma:showField="CatchAllData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c0265218-4956-4108-b539-b0bd04493a35}" ma:internalName="TaxCatchAllLabel" ma:readOnly="true" ma:showField="CatchAllDataLabel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A02054-0465-4794-84B6-2689F3B240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AC841D-859B-4DC3-A8C1-16125E6F7428}">
  <ds:schemaRefs>
    <ds:schemaRef ds:uri="http://schemas.microsoft.com/office/2006/documentManagement/types"/>
    <ds:schemaRef ds:uri="e8148b04-0e3b-4252-b898-963bc31c82bd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3805097-2EB3-4591-99EA-0DDF78487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148b04-0e3b-4252-b898-963bc31c82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2043</TotalTime>
  <Words>266</Words>
  <Application>Microsoft Macintosh PowerPoint</Application>
  <PresentationFormat>Laajakuva</PresentationFormat>
  <Paragraphs>69</Paragraphs>
  <Slides>8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 2</vt:lpstr>
      <vt:lpstr>Tumma teema</vt:lpstr>
      <vt:lpstr>Häiriöhyrrä- harjoitustyökalu</vt:lpstr>
      <vt:lpstr>Häiriöhyrrä</vt:lpstr>
      <vt:lpstr>Suunnittelu ja ennakointi</vt:lpstr>
      <vt:lpstr>Tilannekuva</vt:lpstr>
      <vt:lpstr>Tilanteenjohtaminen ja hallinta</vt:lpstr>
      <vt:lpstr>Viestintä</vt:lpstr>
      <vt:lpstr>Toipuminen ja arviointi</vt:lpstr>
      <vt:lpstr>Takakansi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Häiriöhyrrä harjoitustyökalu 2025</dc:title>
  <dc:subject/>
  <dc:creator/>
  <cp:keywords/>
  <dc:description/>
  <cp:lastModifiedBy>Minna Liuhto</cp:lastModifiedBy>
  <cp:revision>326</cp:revision>
  <dcterms:created xsi:type="dcterms:W3CDTF">2020-02-26T10:24:00Z</dcterms:created>
  <dcterms:modified xsi:type="dcterms:W3CDTF">2025-01-30T13:10:15Z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0x010100D97B88E924714D2BA8DA46FB397A5DA800F870506B6EE9054FB8B43713B68195FA</vt:lpwstr>
  </property>
  <property fmtid="{D5CDD505-2E9C-101B-9397-08002B2CF9AE}" pid="3" name="TaxKeyword">
    <vt:lpwstr/>
  </property>
</Properties>
</file>