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9" r:id="rId4"/>
  </p:sldMasterIdLst>
  <p:notesMasterIdLst>
    <p:notesMasterId r:id="rId13"/>
  </p:notesMasterIdLst>
  <p:sldIdLst>
    <p:sldId id="2145707442" r:id="rId5"/>
    <p:sldId id="2145707441" r:id="rId6"/>
    <p:sldId id="2145707443" r:id="rId7"/>
    <p:sldId id="2145707444" r:id="rId8"/>
    <p:sldId id="2145707445" r:id="rId9"/>
    <p:sldId id="2145707446" r:id="rId10"/>
    <p:sldId id="2145707447" r:id="rId11"/>
    <p:sldId id="2145707448" r:id="rId1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908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7D"/>
    <a:srgbClr val="00F6C1"/>
    <a:srgbClr val="0032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51" autoAdjust="0"/>
    <p:restoredTop sz="86409"/>
  </p:normalViewPr>
  <p:slideViewPr>
    <p:cSldViewPr snapToGrid="0">
      <p:cViewPr varScale="1">
        <p:scale>
          <a:sx n="178" d="100"/>
          <a:sy n="178" d="100"/>
        </p:scale>
        <p:origin x="200" y="264"/>
      </p:cViewPr>
      <p:guideLst>
        <p:guide pos="3908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2648B-01A1-4299-AE49-1CC080F5CF79}" type="datetimeFigureOut">
              <a:rPr lang="fi-FI" smtClean="0"/>
              <a:t>31.1.2025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8E72A0-DDA1-4703-95AC-0DD0DFB7B6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62148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msl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6">
            <a:extLst>
              <a:ext uri="{FF2B5EF4-FFF2-40B4-BE49-F238E27FC236}">
                <a16:creationId xmlns:a16="http://schemas.microsoft.com/office/drawing/2014/main" id="{408A3918-658E-A941-9ABA-87EED3D154AC}"/>
              </a:ext>
            </a:extLst>
          </p:cNvPr>
          <p:cNvSpPr/>
          <p:nvPr userDrawn="1"/>
        </p:nvSpPr>
        <p:spPr>
          <a:xfrm flipH="1">
            <a:off x="0" y="6219824"/>
            <a:ext cx="960003" cy="638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29" name="Rectangle 6">
            <a:extLst>
              <a:ext uri="{FF2B5EF4-FFF2-40B4-BE49-F238E27FC236}">
                <a16:creationId xmlns:a16="http://schemas.microsoft.com/office/drawing/2014/main" id="{ACA422B7-CAE3-65B6-8D91-900E97337D57}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7" name="Rectangle 6"/>
          <p:cNvSpPr/>
          <p:nvPr/>
        </p:nvSpPr>
        <p:spPr>
          <a:xfrm>
            <a:off x="0" y="1"/>
            <a:ext cx="12192000" cy="63605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2D04312E-4D6E-C6CF-A2B3-E9B926FAE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92" y="207433"/>
            <a:ext cx="4451350" cy="11521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11565" y="1531402"/>
            <a:ext cx="6419272" cy="2238416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5400" spc="-100" baseline="0">
                <a:solidFill>
                  <a:schemeClr val="accent2"/>
                </a:solidFill>
              </a:defRPr>
            </a:lvl1pPr>
          </a:lstStyle>
          <a:p>
            <a:r>
              <a:rPr lang="fi-FI" dirty="0" err="1"/>
              <a:t>Redigera</a:t>
            </a:r>
            <a:br>
              <a:rPr lang="fi-FI" dirty="0"/>
            </a:br>
            <a:r>
              <a:rPr lang="fi-FI" dirty="0" err="1"/>
              <a:t>texten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11565" y="4002236"/>
            <a:ext cx="6419273" cy="914400"/>
          </a:xfrm>
        </p:spPr>
        <p:txBody>
          <a:bodyPr anchor="t">
            <a:noAutofit/>
          </a:bodyPr>
          <a:lstStyle>
            <a:lvl1pPr marL="0" indent="0" algn="l">
              <a:buNone/>
              <a:defRPr sz="2000" cap="none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i-FI" dirty="0" err="1"/>
              <a:t>Redigera</a:t>
            </a:r>
            <a:r>
              <a:rPr lang="fi-FI" dirty="0"/>
              <a:t> </a:t>
            </a:r>
            <a:r>
              <a:rPr lang="fi-FI" dirty="0" err="1"/>
              <a:t>texten</a:t>
            </a:r>
            <a:endParaRPr lang="en-US" dirty="0"/>
          </a:p>
        </p:txBody>
      </p:sp>
      <p:sp>
        <p:nvSpPr>
          <p:cNvPr id="10" name="Tekstin paikkamerkki 15">
            <a:extLst>
              <a:ext uri="{FF2B5EF4-FFF2-40B4-BE49-F238E27FC236}">
                <a16:creationId xmlns:a16="http://schemas.microsoft.com/office/drawing/2014/main" id="{1BB631A0-F46A-B4B7-9A96-FC0D9BF44C4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1564" y="5250516"/>
            <a:ext cx="2888080" cy="2496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2400">
                <a:solidFill>
                  <a:schemeClr val="accent3"/>
                </a:solidFill>
              </a:defRPr>
            </a:lvl2pPr>
            <a:lvl3pPr marL="914400" indent="0">
              <a:buNone/>
              <a:defRPr sz="2000">
                <a:solidFill>
                  <a:schemeClr val="accent3"/>
                </a:solidFill>
              </a:defRPr>
            </a:lvl3pPr>
            <a:lvl4pPr marL="1371600" indent="0">
              <a:buNone/>
              <a:defRPr sz="1800">
                <a:solidFill>
                  <a:schemeClr val="accent3"/>
                </a:solidFill>
              </a:defRPr>
            </a:lvl4pPr>
            <a:lvl5pPr marL="1828800" indent="0">
              <a:buNone/>
              <a:defRPr sz="1800">
                <a:solidFill>
                  <a:schemeClr val="accent3"/>
                </a:solidFill>
              </a:defRPr>
            </a:lvl5pPr>
          </a:lstStyle>
          <a:p>
            <a:pPr lvl="0"/>
            <a:r>
              <a:rPr lang="fi-FI" dirty="0"/>
              <a:t>För </a:t>
            </a:r>
            <a:r>
              <a:rPr lang="fi-FI" dirty="0" err="1"/>
              <a:t>Efternamn</a:t>
            </a:r>
            <a:endParaRPr lang="fi-FI" dirty="0"/>
          </a:p>
        </p:txBody>
      </p:sp>
      <p:sp>
        <p:nvSpPr>
          <p:cNvPr id="11" name="Tekstin paikkamerkki 15">
            <a:extLst>
              <a:ext uri="{FF2B5EF4-FFF2-40B4-BE49-F238E27FC236}">
                <a16:creationId xmlns:a16="http://schemas.microsoft.com/office/drawing/2014/main" id="{392E7ED5-AE16-1BAB-14BB-F20C4ED89D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11564" y="5483861"/>
            <a:ext cx="2888080" cy="22911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2400">
                <a:solidFill>
                  <a:schemeClr val="accent3"/>
                </a:solidFill>
              </a:defRPr>
            </a:lvl2pPr>
            <a:lvl3pPr marL="914400" indent="0">
              <a:buNone/>
              <a:defRPr sz="2000">
                <a:solidFill>
                  <a:schemeClr val="accent3"/>
                </a:solidFill>
              </a:defRPr>
            </a:lvl3pPr>
            <a:lvl4pPr marL="1371600" indent="0">
              <a:buNone/>
              <a:defRPr sz="1800">
                <a:solidFill>
                  <a:schemeClr val="accent3"/>
                </a:solidFill>
              </a:defRPr>
            </a:lvl4pPr>
            <a:lvl5pPr marL="1828800" indent="0">
              <a:buNone/>
              <a:defRPr sz="1800">
                <a:solidFill>
                  <a:schemeClr val="accent3"/>
                </a:solidFill>
              </a:defRPr>
            </a:lvl5pPr>
          </a:lstStyle>
          <a:p>
            <a:pPr lvl="0"/>
            <a:r>
              <a:rPr lang="fi-FI" dirty="0" err="1"/>
              <a:t>Titel</a:t>
            </a:r>
            <a:r>
              <a:rPr lang="fi-FI" dirty="0"/>
              <a:t>, </a:t>
            </a:r>
            <a:r>
              <a:rPr lang="fi-FI" dirty="0" err="1"/>
              <a:t>Företag</a:t>
            </a:r>
            <a:endParaRPr lang="fi-FI" dirty="0"/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28307B10-116B-AE9E-761A-419A7B04C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6690"/>
            <a:ext cx="960003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6C45A5E5-0169-01B0-4893-96E2ED3816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86929" y="6426690"/>
            <a:ext cx="181347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D9F17D3-C559-D945-B973-991FE6831E57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 dirty="0" err="1"/>
              <a:t>Försörjningsberedskapscentralen</a:t>
            </a:r>
            <a:endParaRPr lang="fi-FI" dirty="0"/>
          </a:p>
        </p:txBody>
      </p:sp>
      <p:pic>
        <p:nvPicPr>
          <p:cNvPr id="37" name="Kuva 36">
            <a:extLst>
              <a:ext uri="{FF2B5EF4-FFF2-40B4-BE49-F238E27FC236}">
                <a16:creationId xmlns:a16="http://schemas.microsoft.com/office/drawing/2014/main" id="{1D23D36E-AEEA-0439-2C74-C85631EC77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90"/>
          <a:stretch/>
        </p:blipFill>
        <p:spPr>
          <a:xfrm>
            <a:off x="8101484" y="1245"/>
            <a:ext cx="4112022" cy="636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230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äiriöhyrrä_texter ra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D41B2FB3-ED05-3345-B752-105E980666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60001" y="6356344"/>
            <a:ext cx="11231998" cy="5016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8DE51E1F-13ED-B7DB-DD0C-BDDBE5B10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11410122" y="-1"/>
            <a:ext cx="781878" cy="63563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39378FF-E5A6-5644-8E6E-23B49F6E7952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Försörjningsberedskapscentralen</a:t>
            </a:r>
            <a:endParaRPr lang="fi-FI" dirty="0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2362CFD-F472-E4AB-EB16-181891327130}"/>
              </a:ext>
            </a:extLst>
          </p:cNvPr>
          <p:cNvSpPr/>
          <p:nvPr userDrawn="1"/>
        </p:nvSpPr>
        <p:spPr>
          <a:xfrm flipV="1">
            <a:off x="-1" y="6356341"/>
            <a:ext cx="960002" cy="501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256B57-9648-BC7C-B987-11C1AEE4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3585"/>
            <a:ext cx="960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ECDC648E-3851-85B5-D55A-5BAB3CB717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F2392C9C-96BE-1FDD-D951-FCE77CD697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52800" y="637200"/>
            <a:ext cx="5364099" cy="53640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8E4FB4-D6A4-8E51-0219-043056F804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3521" y="460034"/>
            <a:ext cx="9533859" cy="608431"/>
          </a:xfrm>
          <a:prstGeom prst="rect">
            <a:avLst/>
          </a:prstGeom>
        </p:spPr>
        <p:txBody>
          <a:bodyPr/>
          <a:lstStyle>
            <a:lvl1pPr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fi-FI" dirty="0" err="1"/>
              <a:t>Redigera</a:t>
            </a:r>
            <a:r>
              <a:rPr lang="fi-FI" dirty="0"/>
              <a:t> </a:t>
            </a:r>
            <a:r>
              <a:rPr lang="fi-FI" dirty="0" err="1"/>
              <a:t>tex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569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lanering och framförhåll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43521" y="460034"/>
            <a:ext cx="9533859" cy="608431"/>
          </a:xfrm>
          <a:prstGeom prst="rect">
            <a:avLst/>
          </a:prstGeom>
        </p:spPr>
        <p:txBody>
          <a:bodyPr/>
          <a:lstStyle>
            <a:lvl1pPr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fi-FI" dirty="0" err="1"/>
              <a:t>Redigera</a:t>
            </a:r>
            <a:r>
              <a:rPr lang="fi-FI" dirty="0"/>
              <a:t> </a:t>
            </a:r>
            <a:r>
              <a:rPr lang="fi-FI" dirty="0" err="1"/>
              <a:t>texten</a:t>
            </a:r>
            <a:endParaRPr lang="en-US" dirty="0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DA8E2836-6FD2-3CD6-0952-7DBDBDC1A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205365"/>
            <a:ext cx="11426283" cy="5226205"/>
          </a:xfrm>
          <a:prstGeom prst="rect">
            <a:avLst/>
          </a:prstGeom>
          <a:solidFill>
            <a:schemeClr val="accent4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B456B90B-D43D-790A-D9D1-0CA24CC6A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12043" y="1781093"/>
            <a:ext cx="7498080" cy="4047214"/>
          </a:xfrm>
          <a:prstGeom prst="rect">
            <a:avLst/>
          </a:prstGeom>
          <a:gradFill>
            <a:gsLst>
              <a:gs pos="0">
                <a:schemeClr val="bg1">
                  <a:alpha val="65000"/>
                </a:schemeClr>
              </a:gs>
              <a:gs pos="57000">
                <a:schemeClr val="bg1">
                  <a:alpha val="64824"/>
                </a:schemeClr>
              </a:gs>
              <a:gs pos="100000">
                <a:schemeClr val="accent4">
                  <a:alpha val="12776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DCA0C4E0-A8E3-9720-6E51-4190C223BD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l="-1" t="-864" r="-2283" b="-1295"/>
          <a:stretch/>
        </p:blipFill>
        <p:spPr>
          <a:xfrm rot="4430844">
            <a:off x="10103314" y="1263008"/>
            <a:ext cx="1424436" cy="1533223"/>
          </a:xfrm>
          <a:prstGeom prst="rect">
            <a:avLst/>
          </a:prstGeom>
          <a:noFill/>
        </p:spPr>
      </p:pic>
      <p:sp>
        <p:nvSpPr>
          <p:cNvPr id="9" name="Rectangle 6">
            <a:extLst>
              <a:ext uri="{FF2B5EF4-FFF2-40B4-BE49-F238E27FC236}">
                <a16:creationId xmlns:a16="http://schemas.microsoft.com/office/drawing/2014/main" id="{D41B2FB3-ED05-3345-B752-105E980666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60001" y="6356344"/>
            <a:ext cx="11231998" cy="5016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8DE51E1F-13ED-B7DB-DD0C-BDDBE5B10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11410122" y="-1"/>
            <a:ext cx="781878" cy="63563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2362CFD-F472-E4AB-EB16-181891327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" y="6356341"/>
            <a:ext cx="960002" cy="501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49B7C-9E50-4982-C5E0-64869E4015F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98424" y="2134838"/>
            <a:ext cx="4982817" cy="420441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 err="1"/>
              <a:t>Ridigera</a:t>
            </a:r>
            <a:r>
              <a:rPr lang="fi-FI" dirty="0"/>
              <a:t> </a:t>
            </a:r>
            <a:r>
              <a:rPr lang="fi-FI" dirty="0" err="1"/>
              <a:t>texten</a:t>
            </a:r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256B57-9648-BC7C-B987-11C1AEE4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3585"/>
            <a:ext cx="960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7BDADA3-A4A9-AA4D-A601-10686F752CD1}" type="datetime1">
              <a:rPr lang="fi-FI" smtClean="0"/>
              <a:t>31.1.2025</a:t>
            </a:fld>
            <a:endParaRPr lang="fi-FI" dirty="0"/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ECDC648E-3851-85B5-D55A-5BAB3CB717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Försörjningsberedskapscentralen</a:t>
            </a:r>
            <a:endParaRPr lang="fi-FI" dirty="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606BF78D-66BC-8BE3-7B20-1C9587827224}"/>
              </a:ext>
            </a:extLst>
          </p:cNvPr>
          <p:cNvSpPr txBox="1">
            <a:spLocks/>
          </p:cNvSpPr>
          <p:nvPr userDrawn="1"/>
        </p:nvSpPr>
        <p:spPr>
          <a:xfrm>
            <a:off x="862519" y="239269"/>
            <a:ext cx="2947482" cy="43129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6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1200" b="1" dirty="0">
                <a:solidFill>
                  <a:schemeClr val="tx1"/>
                </a:solidFill>
              </a:rPr>
              <a:t>HÄIRIÖHYRRÄ</a:t>
            </a:r>
            <a:endParaRPr lang="en-US" sz="1200" b="1" dirty="0">
              <a:solidFill>
                <a:schemeClr val="tx1"/>
              </a:solidFill>
            </a:endParaRPr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30DBB0DF-5251-7E06-FEF7-AD3F4664B26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8640000">
            <a:off x="1011600" y="1548000"/>
            <a:ext cx="4430268" cy="4430268"/>
          </a:xfrm>
          <a:prstGeom prst="rect">
            <a:avLst/>
          </a:prstGeom>
        </p:spPr>
      </p:pic>
      <p:pic>
        <p:nvPicPr>
          <p:cNvPr id="20" name="Kuva 19">
            <a:extLst>
              <a:ext uri="{FF2B5EF4-FFF2-40B4-BE49-F238E27FC236}">
                <a16:creationId xmlns:a16="http://schemas.microsoft.com/office/drawing/2014/main" id="{54FC4012-0F28-51A9-D449-9B414F93136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1200" y="1425600"/>
            <a:ext cx="4676394" cy="467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35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Rot by="38880000" p14:bounceEnd="50000">
                                          <p:cBhvr>
                                            <p:cTn id="6" dur="2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8880000">
                                          <p:cBhvr>
                                            <p:cTn id="6" dur="2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  <p:extLst>
    <p:ext uri="{DCECCB84-F9BA-43D5-87BE-67443E8EF086}">
      <p15:sldGuideLst xmlns:p15="http://schemas.microsoft.com/office/powerpoint/2012/main">
        <p15:guide id="1" pos="597" userDrawn="1">
          <p15:clr>
            <a:srgbClr val="FBAE40"/>
          </p15:clr>
        </p15:guide>
        <p15:guide id="2" pos="39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ägesbil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orakulmio 12">
            <a:extLst>
              <a:ext uri="{FF2B5EF4-FFF2-40B4-BE49-F238E27FC236}">
                <a16:creationId xmlns:a16="http://schemas.microsoft.com/office/drawing/2014/main" id="{891F43AF-B220-0BFE-BE70-1D89739978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205365"/>
            <a:ext cx="11426283" cy="5226205"/>
          </a:xfrm>
          <a:prstGeom prst="rect">
            <a:avLst/>
          </a:prstGeom>
          <a:solidFill>
            <a:schemeClr val="accent4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1EEFB09A-3662-E549-27D6-CD461C281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12043" y="1781093"/>
            <a:ext cx="7498080" cy="4047214"/>
          </a:xfrm>
          <a:prstGeom prst="rect">
            <a:avLst/>
          </a:prstGeom>
          <a:gradFill>
            <a:gsLst>
              <a:gs pos="0">
                <a:schemeClr val="bg1">
                  <a:alpha val="65000"/>
                </a:schemeClr>
              </a:gs>
              <a:gs pos="57000">
                <a:schemeClr val="bg1">
                  <a:alpha val="64824"/>
                </a:schemeClr>
              </a:gs>
              <a:gs pos="100000">
                <a:schemeClr val="accent4">
                  <a:alpha val="12776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43521" y="460034"/>
            <a:ext cx="9533859" cy="608431"/>
          </a:xfrm>
          <a:prstGeom prst="rect">
            <a:avLst/>
          </a:prstGeom>
        </p:spPr>
        <p:txBody>
          <a:bodyPr/>
          <a:lstStyle>
            <a:lvl1pPr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fi-FI" dirty="0" err="1"/>
              <a:t>Redigera</a:t>
            </a:r>
            <a:r>
              <a:rPr lang="fi-FI" dirty="0"/>
              <a:t> </a:t>
            </a:r>
            <a:r>
              <a:rPr lang="fi-FI" dirty="0" err="1"/>
              <a:t>texten</a:t>
            </a:r>
            <a:endParaRPr 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41B2FB3-ED05-3345-B752-105E980666BA}"/>
              </a:ext>
            </a:extLst>
          </p:cNvPr>
          <p:cNvSpPr/>
          <p:nvPr userDrawn="1"/>
        </p:nvSpPr>
        <p:spPr>
          <a:xfrm flipH="1" flipV="1">
            <a:off x="960001" y="6356344"/>
            <a:ext cx="11231998" cy="5016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E14335A4-F189-2C62-2491-F919E67657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l="1" r="-4878"/>
          <a:stretch/>
        </p:blipFill>
        <p:spPr>
          <a:xfrm>
            <a:off x="9897542" y="1478580"/>
            <a:ext cx="1157737" cy="1060173"/>
          </a:xfrm>
          <a:prstGeom prst="rect">
            <a:avLst/>
          </a:prstGeom>
        </p:spPr>
      </p:pic>
      <p:pic>
        <p:nvPicPr>
          <p:cNvPr id="21" name="Kuva 20">
            <a:extLst>
              <a:ext uri="{FF2B5EF4-FFF2-40B4-BE49-F238E27FC236}">
                <a16:creationId xmlns:a16="http://schemas.microsoft.com/office/drawing/2014/main" id="{A58AFF57-2D0F-454F-44EC-C081BF7A3F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l="1" r="-4878"/>
          <a:stretch/>
        </p:blipFill>
        <p:spPr>
          <a:xfrm>
            <a:off x="10997472" y="1876145"/>
            <a:ext cx="1018755" cy="932903"/>
          </a:xfrm>
          <a:prstGeom prst="rect">
            <a:avLst/>
          </a:prstGeom>
        </p:spPr>
      </p:pic>
      <p:sp>
        <p:nvSpPr>
          <p:cNvPr id="16" name="Rectangle 6">
            <a:extLst>
              <a:ext uri="{FF2B5EF4-FFF2-40B4-BE49-F238E27FC236}">
                <a16:creationId xmlns:a16="http://schemas.microsoft.com/office/drawing/2014/main" id="{8DE51E1F-13ED-B7DB-DD0C-BDDBE5B10746}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</a:extLst>
          </p:cNvPr>
          <p:cNvSpPr/>
          <p:nvPr userDrawn="1"/>
        </p:nvSpPr>
        <p:spPr>
          <a:xfrm flipH="1">
            <a:off x="11410122" y="-1"/>
            <a:ext cx="781878" cy="63563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2362CFD-F472-E4AB-EB16-181891327130}"/>
              </a:ext>
            </a:extLst>
          </p:cNvPr>
          <p:cNvSpPr/>
          <p:nvPr userDrawn="1"/>
        </p:nvSpPr>
        <p:spPr>
          <a:xfrm flipV="1">
            <a:off x="-1" y="6356341"/>
            <a:ext cx="960002" cy="501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49B7C-9E50-4982-C5E0-64869E4015F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98800" y="2134800"/>
            <a:ext cx="4982817" cy="420441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 err="1"/>
              <a:t>Redigera</a:t>
            </a:r>
            <a:r>
              <a:rPr lang="fi-FI" dirty="0"/>
              <a:t> </a:t>
            </a:r>
            <a:r>
              <a:rPr lang="fi-FI" dirty="0" err="1"/>
              <a:t>texten</a:t>
            </a:r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256B57-9648-BC7C-B987-11C1AEE4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3585"/>
            <a:ext cx="960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BAD78B4-4222-C042-8D12-90BA4C1E45BA}" type="datetime1">
              <a:rPr lang="fi-FI" smtClean="0"/>
              <a:t>31.1.2025</a:t>
            </a:fld>
            <a:endParaRPr lang="fi-FI" dirty="0"/>
          </a:p>
        </p:txBody>
      </p:sp>
      <p:pic>
        <p:nvPicPr>
          <p:cNvPr id="19" name="Kuva 18" descr="Kuva, joka sisältää kohteen teksti, kuljetus, lentokone, vektorigrafiikka&#10;&#10;Kuvaus luotu automaattisesti">
            <a:extLst>
              <a:ext uri="{FF2B5EF4-FFF2-40B4-BE49-F238E27FC236}">
                <a16:creationId xmlns:a16="http://schemas.microsoft.com/office/drawing/2014/main" id="{ECDC648E-3851-85B5-D55A-5BAB3CB717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Försörjningsberedskapscentralen</a:t>
            </a:r>
            <a:endParaRPr lang="fi-FI" dirty="0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0EF9BF00-C6D5-6B0C-B1FA-A9FF572C1C04}"/>
              </a:ext>
            </a:extLst>
          </p:cNvPr>
          <p:cNvSpPr txBox="1">
            <a:spLocks/>
          </p:cNvSpPr>
          <p:nvPr userDrawn="1"/>
        </p:nvSpPr>
        <p:spPr>
          <a:xfrm>
            <a:off x="862519" y="239269"/>
            <a:ext cx="2947482" cy="43129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6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1200" b="1" dirty="0">
                <a:solidFill>
                  <a:schemeClr val="tx1"/>
                </a:solidFill>
              </a:rPr>
              <a:t>HÄIRIÖHYRRÄ</a:t>
            </a:r>
            <a:endParaRPr lang="en-US" sz="1200" b="1" dirty="0">
              <a:solidFill>
                <a:schemeClr val="tx1"/>
              </a:solidFill>
            </a:endParaRP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1B78A10E-AB3E-38D0-1EE5-3F5E60EBFD6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4320000">
            <a:off x="1011600" y="1548000"/>
            <a:ext cx="4430268" cy="4430268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129373E1-DD65-0D14-329C-339215989BE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1200" y="1425600"/>
            <a:ext cx="4676394" cy="467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343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Rot by="38880000" p14:bounceEnd="50000">
                                          <p:cBhvr>
                                            <p:cTn id="6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8880000">
                                          <p:cBhvr>
                                            <p:cTn id="6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  <p:extLst>
    <p:ext uri="{DCECCB84-F9BA-43D5-87BE-67443E8EF086}">
      <p15:sldGuideLst xmlns:p15="http://schemas.microsoft.com/office/powerpoint/2012/main">
        <p15:guide id="1" pos="597" userDrawn="1">
          <p15:clr>
            <a:srgbClr val="FBAE40"/>
          </p15:clr>
        </p15:guide>
        <p15:guide id="2" pos="39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dning och hantering av situatio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orakulmio 11">
            <a:extLst>
              <a:ext uri="{FF2B5EF4-FFF2-40B4-BE49-F238E27FC236}">
                <a16:creationId xmlns:a16="http://schemas.microsoft.com/office/drawing/2014/main" id="{560822CF-E6B3-DE0B-75B2-D65AC23A2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205365"/>
            <a:ext cx="11426283" cy="5226205"/>
          </a:xfrm>
          <a:prstGeom prst="rect">
            <a:avLst/>
          </a:prstGeom>
          <a:solidFill>
            <a:schemeClr val="accent4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B324823D-C3D0-4A9F-B77D-7299661B7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12043" y="1781093"/>
            <a:ext cx="7498080" cy="4047214"/>
          </a:xfrm>
          <a:prstGeom prst="rect">
            <a:avLst/>
          </a:prstGeom>
          <a:gradFill>
            <a:gsLst>
              <a:gs pos="0">
                <a:schemeClr val="bg1">
                  <a:alpha val="65000"/>
                </a:schemeClr>
              </a:gs>
              <a:gs pos="57000">
                <a:schemeClr val="bg1">
                  <a:alpha val="64824"/>
                </a:schemeClr>
              </a:gs>
              <a:gs pos="100000">
                <a:schemeClr val="accent4">
                  <a:alpha val="12776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43521" y="460034"/>
            <a:ext cx="9533859" cy="608431"/>
          </a:xfrm>
          <a:prstGeom prst="rect">
            <a:avLst/>
          </a:prstGeom>
        </p:spPr>
        <p:txBody>
          <a:bodyPr/>
          <a:lstStyle>
            <a:lvl1pPr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fi-FI" dirty="0" err="1"/>
              <a:t>Redigera</a:t>
            </a:r>
            <a:r>
              <a:rPr lang="fi-FI" dirty="0"/>
              <a:t> </a:t>
            </a:r>
            <a:r>
              <a:rPr lang="fi-FI" dirty="0" err="1"/>
              <a:t>texten</a:t>
            </a:r>
            <a:endParaRPr lang="en-US" dirty="0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EC458701-8F64-6BD3-B8DD-32D3C894A6D7}"/>
              </a:ext>
            </a:extLst>
          </p:cNvPr>
          <p:cNvSpPr txBox="1">
            <a:spLocks/>
          </p:cNvSpPr>
          <p:nvPr userDrawn="1"/>
        </p:nvSpPr>
        <p:spPr>
          <a:xfrm>
            <a:off x="862519" y="239269"/>
            <a:ext cx="2947482" cy="43129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6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1200" b="1" dirty="0">
                <a:solidFill>
                  <a:schemeClr val="tx1"/>
                </a:solidFill>
              </a:rPr>
              <a:t>HÄIRIÖHYRRÄ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49B7C-9E50-4982-C5E0-64869E4015F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98800" y="2134800"/>
            <a:ext cx="4982817" cy="420441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 err="1"/>
              <a:t>Redigera</a:t>
            </a:r>
            <a:r>
              <a:rPr lang="fi-FI" dirty="0"/>
              <a:t> </a:t>
            </a:r>
            <a:r>
              <a:rPr lang="fi-FI" dirty="0" err="1"/>
              <a:t>texten</a:t>
            </a:r>
            <a:endParaRPr lang="en-US" dirty="0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168CA465-4DC8-1955-C2B5-750B0F6CFB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 rot="17375770">
            <a:off x="10161601" y="1630733"/>
            <a:ext cx="1210469" cy="806980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737BF957-3EC1-2CE4-3B1C-910E132751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 rot="17375770">
            <a:off x="10816310" y="2438972"/>
            <a:ext cx="1044688" cy="696459"/>
          </a:xfrm>
          <a:prstGeom prst="rect">
            <a:avLst/>
          </a:prstGeom>
        </p:spPr>
      </p:pic>
      <p:sp>
        <p:nvSpPr>
          <p:cNvPr id="9" name="Rectangle 6">
            <a:extLst>
              <a:ext uri="{FF2B5EF4-FFF2-40B4-BE49-F238E27FC236}">
                <a16:creationId xmlns:a16="http://schemas.microsoft.com/office/drawing/2014/main" id="{D41B2FB3-ED05-3345-B752-105E980666BA}"/>
              </a:ext>
            </a:extLst>
          </p:cNvPr>
          <p:cNvSpPr/>
          <p:nvPr userDrawn="1"/>
        </p:nvSpPr>
        <p:spPr>
          <a:xfrm flipH="1" flipV="1">
            <a:off x="960001" y="6356344"/>
            <a:ext cx="11231998" cy="5016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8DE51E1F-13ED-B7DB-DD0C-BDDBE5B10746}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</a:extLst>
          </p:cNvPr>
          <p:cNvSpPr/>
          <p:nvPr userDrawn="1"/>
        </p:nvSpPr>
        <p:spPr>
          <a:xfrm flipH="1">
            <a:off x="11410122" y="-1"/>
            <a:ext cx="781878" cy="63563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2362CFD-F472-E4AB-EB16-181891327130}"/>
              </a:ext>
            </a:extLst>
          </p:cNvPr>
          <p:cNvSpPr/>
          <p:nvPr userDrawn="1"/>
        </p:nvSpPr>
        <p:spPr>
          <a:xfrm flipV="1">
            <a:off x="-1" y="6356341"/>
            <a:ext cx="960002" cy="501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256B57-9648-BC7C-B987-11C1AEE4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3585"/>
            <a:ext cx="960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1A02892-B4C6-2342-8172-B7168ED410DB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Försörjningsberedskapscentralen</a:t>
            </a:r>
            <a:endParaRPr lang="fi-FI" dirty="0"/>
          </a:p>
        </p:txBody>
      </p:sp>
      <p:pic>
        <p:nvPicPr>
          <p:cNvPr id="19" name="Kuva 18" descr="Kuva, joka sisältää kohteen teksti, kuljetus, lentokone, vektorigrafiikka&#10;&#10;Kuvaus luotu automaattisesti">
            <a:extLst>
              <a:ext uri="{FF2B5EF4-FFF2-40B4-BE49-F238E27FC236}">
                <a16:creationId xmlns:a16="http://schemas.microsoft.com/office/drawing/2014/main" id="{ECDC648E-3851-85B5-D55A-5BAB3CB717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949C4DA2-2638-18A4-7331-E9061A2C757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1600" y="1548000"/>
            <a:ext cx="4430268" cy="4430268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4C40D3BB-477C-CF60-785E-8B4DF30BE88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1200" y="1425600"/>
            <a:ext cx="4676394" cy="467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16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Rot by="38880000" p14:bounceEnd="50000">
                                          <p:cBhvr>
                                            <p:cTn id="6" dur="2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8880000">
                                          <p:cBhvr>
                                            <p:cTn id="6" dur="2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  <p:extLst>
    <p:ext uri="{DCECCB84-F9BA-43D5-87BE-67443E8EF086}">
      <p15:sldGuideLst xmlns:p15="http://schemas.microsoft.com/office/powerpoint/2012/main">
        <p15:guide id="1" pos="597" userDrawn="1">
          <p15:clr>
            <a:srgbClr val="FBAE40"/>
          </p15:clr>
        </p15:guide>
        <p15:guide id="2" pos="39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mmunik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orakulmio 12">
            <a:extLst>
              <a:ext uri="{FF2B5EF4-FFF2-40B4-BE49-F238E27FC236}">
                <a16:creationId xmlns:a16="http://schemas.microsoft.com/office/drawing/2014/main" id="{B3C532DD-BABC-D6A7-F82E-C993D7DE2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205365"/>
            <a:ext cx="11426283" cy="5226205"/>
          </a:xfrm>
          <a:prstGeom prst="rect">
            <a:avLst/>
          </a:prstGeom>
          <a:solidFill>
            <a:schemeClr val="accent4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62EC430D-9755-2754-E37C-368E267FB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12043" y="1781093"/>
            <a:ext cx="7498080" cy="4047214"/>
          </a:xfrm>
          <a:prstGeom prst="rect">
            <a:avLst/>
          </a:prstGeom>
          <a:gradFill>
            <a:gsLst>
              <a:gs pos="0">
                <a:schemeClr val="bg1">
                  <a:alpha val="65000"/>
                </a:schemeClr>
              </a:gs>
              <a:gs pos="57000">
                <a:schemeClr val="bg1">
                  <a:alpha val="64824"/>
                </a:schemeClr>
              </a:gs>
              <a:gs pos="100000">
                <a:schemeClr val="accent4">
                  <a:alpha val="12776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43521" y="460034"/>
            <a:ext cx="9533859" cy="608431"/>
          </a:xfrm>
          <a:prstGeom prst="rect">
            <a:avLst/>
          </a:prstGeom>
        </p:spPr>
        <p:txBody>
          <a:bodyPr/>
          <a:lstStyle>
            <a:lvl1pPr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fi-FI" dirty="0" err="1"/>
              <a:t>Redigera</a:t>
            </a:r>
            <a:r>
              <a:rPr lang="fi-FI" dirty="0"/>
              <a:t> </a:t>
            </a:r>
            <a:r>
              <a:rPr lang="fi-FI" dirty="0" err="1"/>
              <a:t>texten</a:t>
            </a:r>
            <a:endParaRPr lang="en-US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29885492-B99B-FB31-BE4F-084C89A81E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 rot="8589948" flipH="1">
            <a:off x="10024081" y="1217809"/>
            <a:ext cx="1284005" cy="1673416"/>
          </a:xfrm>
          <a:prstGeom prst="rect">
            <a:avLst/>
          </a:prstGeom>
        </p:spPr>
      </p:pic>
      <p:sp>
        <p:nvSpPr>
          <p:cNvPr id="9" name="Rectangle 6">
            <a:extLst>
              <a:ext uri="{FF2B5EF4-FFF2-40B4-BE49-F238E27FC236}">
                <a16:creationId xmlns:a16="http://schemas.microsoft.com/office/drawing/2014/main" id="{D41B2FB3-ED05-3345-B752-105E980666BA}"/>
              </a:ext>
            </a:extLst>
          </p:cNvPr>
          <p:cNvSpPr/>
          <p:nvPr userDrawn="1"/>
        </p:nvSpPr>
        <p:spPr>
          <a:xfrm flipH="1" flipV="1">
            <a:off x="960001" y="6356344"/>
            <a:ext cx="11231998" cy="5016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8DE51E1F-13ED-B7DB-DD0C-BDDBE5B10746}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</a:extLst>
          </p:cNvPr>
          <p:cNvSpPr/>
          <p:nvPr userDrawn="1"/>
        </p:nvSpPr>
        <p:spPr>
          <a:xfrm flipH="1">
            <a:off x="11410122" y="-1"/>
            <a:ext cx="781878" cy="63563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49B7C-9E50-4982-C5E0-64869E4015F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98800" y="2134838"/>
            <a:ext cx="4982817" cy="420441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 err="1"/>
              <a:t>Redigera</a:t>
            </a:r>
            <a:r>
              <a:rPr lang="fi-FI" dirty="0"/>
              <a:t> </a:t>
            </a:r>
            <a:r>
              <a:rPr lang="fi-FI" dirty="0" err="1"/>
              <a:t>texten</a:t>
            </a:r>
            <a:endParaRPr lang="en-US" dirty="0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2362CFD-F472-E4AB-EB16-181891327130}"/>
              </a:ext>
            </a:extLst>
          </p:cNvPr>
          <p:cNvSpPr/>
          <p:nvPr userDrawn="1"/>
        </p:nvSpPr>
        <p:spPr>
          <a:xfrm flipV="1">
            <a:off x="-1" y="6356341"/>
            <a:ext cx="960002" cy="501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256B57-9648-BC7C-B987-11C1AEE4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3585"/>
            <a:ext cx="960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F9AC39A-75BC-D34B-B720-A6ED6445E63E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Försörjningsberedskapscentralen</a:t>
            </a:r>
            <a:endParaRPr lang="fi-FI" dirty="0"/>
          </a:p>
        </p:txBody>
      </p:sp>
      <p:pic>
        <p:nvPicPr>
          <p:cNvPr id="19" name="Kuva 18" descr="Kuva, joka sisältää kohteen teksti, kuljetus, lentokone, vektorigrafiikka&#10;&#10;Kuvaus luotu automaattisesti">
            <a:extLst>
              <a:ext uri="{FF2B5EF4-FFF2-40B4-BE49-F238E27FC236}">
                <a16:creationId xmlns:a16="http://schemas.microsoft.com/office/drawing/2014/main" id="{ECDC648E-3851-85B5-D55A-5BAB3CB717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4380876B-EBC8-1197-960F-AE0335B99235}"/>
              </a:ext>
            </a:extLst>
          </p:cNvPr>
          <p:cNvSpPr txBox="1">
            <a:spLocks/>
          </p:cNvSpPr>
          <p:nvPr userDrawn="1"/>
        </p:nvSpPr>
        <p:spPr>
          <a:xfrm>
            <a:off x="862519" y="239269"/>
            <a:ext cx="2947482" cy="43129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6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1200" b="1" dirty="0">
                <a:solidFill>
                  <a:schemeClr val="tx1"/>
                </a:solidFill>
              </a:rPr>
              <a:t>HÄIRIÖHYRRÄ</a:t>
            </a:r>
            <a:endParaRPr lang="en-US" sz="1200" b="1" dirty="0">
              <a:solidFill>
                <a:schemeClr val="tx1"/>
              </a:solidFill>
            </a:endParaRP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80954CBB-59F4-982C-A1C5-523DD6619C9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-4320000">
            <a:off x="1011600" y="1548000"/>
            <a:ext cx="4430268" cy="4430268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1552AD66-A5FB-875C-9ED4-D531B24341D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1200" y="1425600"/>
            <a:ext cx="4676394" cy="467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39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Rot by="38880000" p14:bounceEnd="50000">
                                          <p:cBhvr>
                                            <p:cTn id="6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8880000">
                                          <p:cBhvr>
                                            <p:cTn id="6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  <p:extLst>
    <p:ext uri="{DCECCB84-F9BA-43D5-87BE-67443E8EF086}">
      <p15:sldGuideLst xmlns:p15="http://schemas.microsoft.com/office/powerpoint/2012/main">
        <p15:guide id="1" pos="597" userDrawn="1">
          <p15:clr>
            <a:srgbClr val="FBAE40"/>
          </p15:clr>
        </p15:guide>
        <p15:guide id="2" pos="39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Återhämtning och utvärd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orakulmio 11">
            <a:extLst>
              <a:ext uri="{FF2B5EF4-FFF2-40B4-BE49-F238E27FC236}">
                <a16:creationId xmlns:a16="http://schemas.microsoft.com/office/drawing/2014/main" id="{0490F8FF-C466-4A7E-8260-F35F419B30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205365"/>
            <a:ext cx="11426283" cy="5226205"/>
          </a:xfrm>
          <a:prstGeom prst="rect">
            <a:avLst/>
          </a:prstGeom>
          <a:solidFill>
            <a:schemeClr val="accent4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7E5F7BED-9426-6149-90DC-F2CA3825B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12043" y="1781093"/>
            <a:ext cx="7498080" cy="4047214"/>
          </a:xfrm>
          <a:prstGeom prst="rect">
            <a:avLst/>
          </a:prstGeom>
          <a:gradFill>
            <a:gsLst>
              <a:gs pos="0">
                <a:schemeClr val="bg1">
                  <a:alpha val="65000"/>
                </a:schemeClr>
              </a:gs>
              <a:gs pos="57000">
                <a:schemeClr val="bg1">
                  <a:alpha val="64824"/>
                </a:schemeClr>
              </a:gs>
              <a:gs pos="100000">
                <a:schemeClr val="accent4">
                  <a:alpha val="12776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521" y="460034"/>
            <a:ext cx="9533859" cy="608431"/>
          </a:xfrm>
          <a:prstGeom prst="rect">
            <a:avLst/>
          </a:prstGeom>
        </p:spPr>
        <p:txBody>
          <a:bodyPr/>
          <a:lstStyle>
            <a:lvl1pPr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pic>
        <p:nvPicPr>
          <p:cNvPr id="23" name="Kuva 22">
            <a:extLst>
              <a:ext uri="{FF2B5EF4-FFF2-40B4-BE49-F238E27FC236}">
                <a16:creationId xmlns:a16="http://schemas.microsoft.com/office/drawing/2014/main" id="{EC3FBA36-9181-75BA-AD81-85937B0978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85569" y="1427659"/>
            <a:ext cx="1009596" cy="1050182"/>
          </a:xfrm>
          <a:prstGeom prst="rect">
            <a:avLst/>
          </a:prstGeom>
        </p:spPr>
      </p:pic>
      <p:pic>
        <p:nvPicPr>
          <p:cNvPr id="24" name="Kuva 23">
            <a:extLst>
              <a:ext uri="{FF2B5EF4-FFF2-40B4-BE49-F238E27FC236}">
                <a16:creationId xmlns:a16="http://schemas.microsoft.com/office/drawing/2014/main" id="{C2718947-4749-A086-1CCB-3D2B0DE442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961732" y="2302744"/>
            <a:ext cx="807364" cy="839820"/>
          </a:xfrm>
          <a:prstGeom prst="rect">
            <a:avLst/>
          </a:prstGeom>
        </p:spPr>
      </p:pic>
      <p:sp>
        <p:nvSpPr>
          <p:cNvPr id="9" name="Rectangle 6">
            <a:extLst>
              <a:ext uri="{FF2B5EF4-FFF2-40B4-BE49-F238E27FC236}">
                <a16:creationId xmlns:a16="http://schemas.microsoft.com/office/drawing/2014/main" id="{D41B2FB3-ED05-3345-B752-105E980666BA}"/>
              </a:ext>
            </a:extLst>
          </p:cNvPr>
          <p:cNvSpPr/>
          <p:nvPr userDrawn="1"/>
        </p:nvSpPr>
        <p:spPr>
          <a:xfrm flipH="1" flipV="1">
            <a:off x="960001" y="6356344"/>
            <a:ext cx="11231998" cy="5016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8DE51E1F-13ED-B7DB-DD0C-BDDBE5B10746}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</a:extLst>
          </p:cNvPr>
          <p:cNvSpPr/>
          <p:nvPr userDrawn="1"/>
        </p:nvSpPr>
        <p:spPr>
          <a:xfrm flipH="1">
            <a:off x="11410122" y="-1"/>
            <a:ext cx="781878" cy="63563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2362CFD-F472-E4AB-EB16-181891327130}"/>
              </a:ext>
            </a:extLst>
          </p:cNvPr>
          <p:cNvSpPr/>
          <p:nvPr userDrawn="1"/>
        </p:nvSpPr>
        <p:spPr>
          <a:xfrm flipV="1">
            <a:off x="-1" y="6356341"/>
            <a:ext cx="960002" cy="501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256B57-9648-BC7C-B987-11C1AEE4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3585"/>
            <a:ext cx="960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1CC637E-DF71-FE4B-84B1-90BA9529036E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Försörjningsberedskapscentralen</a:t>
            </a:r>
            <a:endParaRPr lang="fi-FI" dirty="0"/>
          </a:p>
        </p:txBody>
      </p:sp>
      <p:pic>
        <p:nvPicPr>
          <p:cNvPr id="19" name="Kuva 18" descr="Kuva, joka sisältää kohteen teksti, kuljetus, lentokone, vektorigrafiikka&#10;&#10;Kuvaus luotu automaattisesti">
            <a:extLst>
              <a:ext uri="{FF2B5EF4-FFF2-40B4-BE49-F238E27FC236}">
                <a16:creationId xmlns:a16="http://schemas.microsoft.com/office/drawing/2014/main" id="{ECDC648E-3851-85B5-D55A-5BAB3CB717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49B7C-9E50-4982-C5E0-64869E4015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8800" y="2134838"/>
            <a:ext cx="4982817" cy="420441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Muokkaa tekstin perustyylejä</a:t>
            </a:r>
            <a:endParaRPr lang="en-US" dirty="0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460376E1-F37A-0FBF-3C6C-46053ED05270}"/>
              </a:ext>
            </a:extLst>
          </p:cNvPr>
          <p:cNvSpPr txBox="1">
            <a:spLocks/>
          </p:cNvSpPr>
          <p:nvPr userDrawn="1"/>
        </p:nvSpPr>
        <p:spPr>
          <a:xfrm>
            <a:off x="862519" y="239269"/>
            <a:ext cx="2947482" cy="43129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6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1200" b="1" dirty="0">
                <a:solidFill>
                  <a:schemeClr val="tx1"/>
                </a:solidFill>
              </a:rPr>
              <a:t>HÄIRIÖHYRRÄ</a:t>
            </a:r>
            <a:endParaRPr lang="en-US" sz="1200" b="1" dirty="0">
              <a:solidFill>
                <a:schemeClr val="tx1"/>
              </a:solidFill>
            </a:endParaRP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4785E1C9-EA3F-4B62-3C73-A2E209EA2C2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2960000">
            <a:off x="1011600" y="1548000"/>
            <a:ext cx="4430268" cy="4430268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51E922FB-ECED-D337-0055-784D0C8A192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1200" y="1425600"/>
            <a:ext cx="4676394" cy="467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79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Rot by="38880000" p14:bounceEnd="50000">
                                          <p:cBhvr>
                                            <p:cTn id="6" dur="2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8880000">
                                          <p:cBhvr>
                                            <p:cTn id="6" dur="2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  <p:extLst>
    <p:ext uri="{DCECCB84-F9BA-43D5-87BE-67443E8EF086}">
      <p15:sldGuideLst xmlns:p15="http://schemas.microsoft.com/office/powerpoint/2012/main">
        <p15:guide id="1" pos="597" userDrawn="1">
          <p15:clr>
            <a:srgbClr val="FBAE40"/>
          </p15:clr>
        </p15:guide>
        <p15:guide id="2" pos="39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kusan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0" name="Tekstin paikkamerkki 7">
            <a:extLst>
              <a:ext uri="{FF2B5EF4-FFF2-40B4-BE49-F238E27FC236}">
                <a16:creationId xmlns:a16="http://schemas.microsoft.com/office/drawing/2014/main" id="{937A5AE3-0E53-7210-5E6A-5BE329A591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2465" y="245096"/>
            <a:ext cx="3187746" cy="311215"/>
          </a:xfr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 dirty="0"/>
              <a:t>Muokkaa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A26BE24-9FD6-3E55-211E-BD1B6A4F77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86929" y="6426690"/>
            <a:ext cx="18134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8DFE1DA5-74BC-2A4A-9C77-3CFE77BD4534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24020FE-798D-6BF4-5AF9-F4A1C8996442}"/>
              </a:ext>
            </a:extLst>
          </p:cNvPr>
          <p:cNvSpPr>
            <a:spLocks noGrp="1" noChangeAspect="1"/>
          </p:cNvSpPr>
          <p:nvPr>
            <p:ph idx="1" hasCustomPrompt="1"/>
          </p:nvPr>
        </p:nvSpPr>
        <p:spPr>
          <a:xfrm>
            <a:off x="3819880" y="864108"/>
            <a:ext cx="7414175" cy="36512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Clr>
                <a:schemeClr val="accent1"/>
              </a:buClr>
              <a:buFontTx/>
              <a:buNone/>
              <a:defRPr b="1"/>
            </a:lvl1pPr>
            <a:lvl2pPr marL="502920" indent="0">
              <a:buClr>
                <a:schemeClr val="accent1"/>
              </a:buClr>
              <a:buFontTx/>
              <a:buNone/>
              <a:defRPr/>
            </a:lvl2pPr>
            <a:lvl3pPr marL="960120" indent="0">
              <a:buClr>
                <a:schemeClr val="accent1"/>
              </a:buClr>
              <a:buFontTx/>
              <a:buNone/>
              <a:defRPr/>
            </a:lvl3pPr>
            <a:lvl4pPr marL="1417320" indent="0">
              <a:buClr>
                <a:schemeClr val="accent1"/>
              </a:buClr>
              <a:buFontTx/>
              <a:buNone/>
              <a:defRPr/>
            </a:lvl4pPr>
            <a:lvl5pPr marL="1874520" indent="0">
              <a:buClr>
                <a:schemeClr val="accent1"/>
              </a:buClr>
              <a:buFontTx/>
              <a:buNone/>
              <a:defRPr/>
            </a:lvl5pPr>
          </a:lstStyle>
          <a:p>
            <a:pPr lvl="0"/>
            <a:r>
              <a:rPr lang="fi-FI" dirty="0"/>
              <a:t>Muokkaa tekstin perustyylejä</a:t>
            </a:r>
            <a:br>
              <a:rPr lang="fi-FI" dirty="0"/>
            </a:br>
            <a:br>
              <a:rPr lang="fi-FI" dirty="0"/>
            </a:b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1278655-C008-C4C2-4030-6C8B7C8255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96512" y="6426690"/>
            <a:ext cx="76473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fi-FI"/>
              <a:t>Försörjningsberedskapscentralen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A4EC4A-653D-8E0C-F89B-B1FBB6356A9A}"/>
              </a:ext>
            </a:extLst>
          </p:cNvPr>
          <p:cNvSpPr>
            <a:spLocks noGrp="1" noChangeAspect="1"/>
          </p:cNvSpPr>
          <p:nvPr>
            <p:ph idx="14" hasCustomPrompt="1"/>
          </p:nvPr>
        </p:nvSpPr>
        <p:spPr>
          <a:xfrm>
            <a:off x="3819880" y="1606379"/>
            <a:ext cx="7414175" cy="421303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Clr>
                <a:schemeClr val="accent1"/>
              </a:buClr>
              <a:buFontTx/>
              <a:buNone/>
              <a:defRPr b="0"/>
            </a:lvl1pPr>
            <a:lvl2pPr marL="502920" indent="0">
              <a:buClr>
                <a:schemeClr val="accent1"/>
              </a:buClr>
              <a:buFontTx/>
              <a:buNone/>
              <a:defRPr/>
            </a:lvl2pPr>
            <a:lvl3pPr marL="960120" indent="0">
              <a:buClr>
                <a:schemeClr val="accent1"/>
              </a:buClr>
              <a:buFontTx/>
              <a:buNone/>
              <a:defRPr/>
            </a:lvl3pPr>
            <a:lvl4pPr marL="1417320" indent="0">
              <a:buClr>
                <a:schemeClr val="accent1"/>
              </a:buClr>
              <a:buFontTx/>
              <a:buNone/>
              <a:defRPr/>
            </a:lvl4pPr>
            <a:lvl5pPr marL="1874520" indent="0">
              <a:buClr>
                <a:schemeClr val="accent1"/>
              </a:buClr>
              <a:buFontTx/>
              <a:buNone/>
              <a:defRPr/>
            </a:lvl5pPr>
          </a:lstStyle>
          <a:p>
            <a:pPr lvl="0"/>
            <a:r>
              <a:rPr lang="fi-FI" dirty="0" err="1"/>
              <a:t>Muokaa</a:t>
            </a:r>
            <a:r>
              <a:rPr lang="fi-FI" dirty="0"/>
              <a:t> tekstin perustyyliä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0211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Otsikko ja tekstipalsta oike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D41B2FB3-ED05-3345-B752-105E980666BA}"/>
              </a:ext>
            </a:extLst>
          </p:cNvPr>
          <p:cNvSpPr/>
          <p:nvPr userDrawn="1"/>
        </p:nvSpPr>
        <p:spPr>
          <a:xfrm flipH="1" flipV="1">
            <a:off x="960001" y="6356344"/>
            <a:ext cx="11231998" cy="5016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8DE51E1F-13ED-B7DB-DD0C-BDDBE5B10746}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</a:extLst>
          </p:cNvPr>
          <p:cNvSpPr/>
          <p:nvPr userDrawn="1"/>
        </p:nvSpPr>
        <p:spPr>
          <a:xfrm flipH="1">
            <a:off x="11410122" y="-1"/>
            <a:ext cx="781878" cy="63563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3087" y="467160"/>
            <a:ext cx="4997921" cy="608431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0" y="1560598"/>
            <a:ext cx="4982817" cy="4204410"/>
          </a:xfrm>
        </p:spPr>
        <p:txBody>
          <a:bodyPr/>
          <a:lstStyle>
            <a:lvl1pPr>
              <a:defRPr sz="13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Muokkaa tekstin perustyylejä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F679F0-39DD-5342-B351-96FDAD52A619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Försörjningsberedskapscentralen</a:t>
            </a:r>
            <a:endParaRPr lang="fi-FI" dirty="0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2362CFD-F472-E4AB-EB16-181891327130}"/>
              </a:ext>
            </a:extLst>
          </p:cNvPr>
          <p:cNvSpPr/>
          <p:nvPr userDrawn="1"/>
        </p:nvSpPr>
        <p:spPr>
          <a:xfrm flipV="1">
            <a:off x="-1" y="6356341"/>
            <a:ext cx="960002" cy="501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256B57-9648-BC7C-B987-11C1AEE4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3585"/>
            <a:ext cx="960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9" name="Kuva 18" descr="Kuva, joka sisältää kohteen teksti, kuljetus, lentokone, vektorigrafiikka&#10;&#10;Kuvaus luotu automaattisesti">
            <a:extLst>
              <a:ext uri="{FF2B5EF4-FFF2-40B4-BE49-F238E27FC236}">
                <a16:creationId xmlns:a16="http://schemas.microsoft.com/office/drawing/2014/main" id="{ECDC648E-3851-85B5-D55A-5BAB3CB717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082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ja leveä palsta vasen tas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D41B2FB3-ED05-3345-B752-105E980666BA}"/>
              </a:ext>
            </a:extLst>
          </p:cNvPr>
          <p:cNvSpPr/>
          <p:nvPr userDrawn="1"/>
        </p:nvSpPr>
        <p:spPr>
          <a:xfrm flipH="1" flipV="1">
            <a:off x="960001" y="6356344"/>
            <a:ext cx="11231998" cy="5016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8DE51E1F-13ED-B7DB-DD0C-BDDBE5B10746}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</a:extLst>
          </p:cNvPr>
          <p:cNvSpPr/>
          <p:nvPr userDrawn="1"/>
        </p:nvSpPr>
        <p:spPr>
          <a:xfrm flipH="1">
            <a:off x="11410122" y="-1"/>
            <a:ext cx="781878" cy="63563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521" y="552216"/>
            <a:ext cx="9342295" cy="608431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F194D69-E773-BF4B-8FC7-DB7DF3B0865C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Försörjningsberedskapscentralen</a:t>
            </a:r>
            <a:endParaRPr lang="fi-FI" dirty="0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2362CFD-F472-E4AB-EB16-181891327130}"/>
              </a:ext>
            </a:extLst>
          </p:cNvPr>
          <p:cNvSpPr/>
          <p:nvPr userDrawn="1"/>
        </p:nvSpPr>
        <p:spPr>
          <a:xfrm flipV="1">
            <a:off x="-1" y="6356341"/>
            <a:ext cx="960002" cy="501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256B57-9648-BC7C-B987-11C1AEE4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3585"/>
            <a:ext cx="960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9" name="Kuva 18" descr="Kuva, joka sisältää kohteen teksti, kuljetus, lentokone, vektorigrafiikka&#10;&#10;Kuvaus luotu automaattisesti">
            <a:extLst>
              <a:ext uri="{FF2B5EF4-FFF2-40B4-BE49-F238E27FC236}">
                <a16:creationId xmlns:a16="http://schemas.microsoft.com/office/drawing/2014/main" id="{ECDC648E-3851-85B5-D55A-5BAB3CB717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D8A6491-F34A-5A24-94F7-1B49819B0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7857" y="1276898"/>
            <a:ext cx="9317959" cy="4875638"/>
          </a:xfr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  <a:lvl2pPr>
              <a:defRPr sz="1200">
                <a:solidFill>
                  <a:schemeClr val="tx2"/>
                </a:solidFill>
              </a:defRPr>
            </a:lvl2pPr>
            <a:lvl3pPr>
              <a:defRPr sz="1200">
                <a:solidFill>
                  <a:schemeClr val="tx2"/>
                </a:solidFill>
              </a:defRPr>
            </a:lvl3pPr>
            <a:lvl4pPr>
              <a:defRPr sz="12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Muokkaa tekstin perustyylejä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24ECA18-F54A-B5CF-D31D-E1F2AE58DCD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57225" y="188994"/>
            <a:ext cx="3417068" cy="307187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tx2"/>
                </a:solidFill>
              </a:defRPr>
            </a:lvl1pPr>
            <a:lvl2pPr marL="502920" indent="0">
              <a:buFontTx/>
              <a:buNone/>
              <a:defRPr>
                <a:solidFill>
                  <a:schemeClr val="tx2"/>
                </a:solidFill>
              </a:defRPr>
            </a:lvl2pPr>
            <a:lvl3pPr marL="960120" indent="0">
              <a:buFontTx/>
              <a:buNone/>
              <a:defRPr>
                <a:solidFill>
                  <a:schemeClr val="tx2"/>
                </a:solidFill>
              </a:defRPr>
            </a:lvl3pPr>
            <a:lvl4pPr marL="1417320" indent="0">
              <a:buFontTx/>
              <a:buNone/>
              <a:defRPr>
                <a:solidFill>
                  <a:schemeClr val="tx2"/>
                </a:solidFill>
              </a:defRPr>
            </a:lvl4pPr>
            <a:lvl5pPr marL="1874520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Muokkaa tekstin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691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97" userDrawn="1">
          <p15:clr>
            <a:srgbClr val="FBAE40"/>
          </p15:clr>
        </p15:guide>
        <p15:guide id="2" pos="39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tsikko vasen_tekstipalsta oik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D41B2FB3-ED05-3345-B752-105E980666BA}"/>
              </a:ext>
            </a:extLst>
          </p:cNvPr>
          <p:cNvSpPr/>
          <p:nvPr userDrawn="1"/>
        </p:nvSpPr>
        <p:spPr>
          <a:xfrm flipH="1" flipV="1">
            <a:off x="960001" y="6356344"/>
            <a:ext cx="11231998" cy="5016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8DE51E1F-13ED-B7DB-DD0C-BDDBE5B10746}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</a:extLst>
          </p:cNvPr>
          <p:cNvSpPr/>
          <p:nvPr userDrawn="1"/>
        </p:nvSpPr>
        <p:spPr>
          <a:xfrm flipH="1">
            <a:off x="11410122" y="-1"/>
            <a:ext cx="781878" cy="63563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7EB6A6A-E102-E740-8608-B4D3B49DE02B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Försörjningsberedskapscentralen</a:t>
            </a:r>
            <a:endParaRPr lang="fi-FI" dirty="0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2362CFD-F472-E4AB-EB16-181891327130}"/>
              </a:ext>
            </a:extLst>
          </p:cNvPr>
          <p:cNvSpPr/>
          <p:nvPr userDrawn="1"/>
        </p:nvSpPr>
        <p:spPr>
          <a:xfrm flipV="1">
            <a:off x="-1" y="6356341"/>
            <a:ext cx="960002" cy="501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256B57-9648-BC7C-B987-11C1AEE4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3585"/>
            <a:ext cx="960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9" name="Kuva 18" descr="Kuva, joka sisältää kohteen teksti, kuljetus, lentokone, vektorigrafiikka&#10;&#10;Kuvaus luotu automaattisesti">
            <a:extLst>
              <a:ext uri="{FF2B5EF4-FFF2-40B4-BE49-F238E27FC236}">
                <a16:creationId xmlns:a16="http://schemas.microsoft.com/office/drawing/2014/main" id="{ECDC648E-3851-85B5-D55A-5BAB3CB717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33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97" userDrawn="1">
          <p15:clr>
            <a:srgbClr val="FBAE40"/>
          </p15:clr>
        </p15:guide>
        <p15:guide id="2" pos="39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</a:extLst>
          </p:cNvPr>
          <p:cNvSpPr/>
          <p:nvPr userDrawn="1"/>
        </p:nvSpPr>
        <p:spPr>
          <a:xfrm>
            <a:off x="-1" y="0"/>
            <a:ext cx="11410123" cy="63616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8" y="864109"/>
            <a:ext cx="10518001" cy="60843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0002" y="1780338"/>
            <a:ext cx="9810917" cy="4204410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0F6E8-4972-E74F-A041-306E6F20AFC7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Försörjningsberedskapscentralen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0" name="Tekstin paikkamerkki 7">
            <a:extLst>
              <a:ext uri="{FF2B5EF4-FFF2-40B4-BE49-F238E27FC236}">
                <a16:creationId xmlns:a16="http://schemas.microsoft.com/office/drawing/2014/main" id="{937A5AE3-0E53-7210-5E6A-5BE329A59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2465" y="245096"/>
            <a:ext cx="3187746" cy="311215"/>
          </a:xfr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 dirty="0"/>
              <a:t>Osion nimi</a:t>
            </a:r>
          </a:p>
        </p:txBody>
      </p:sp>
    </p:spTree>
    <p:extLst>
      <p:ext uri="{BB962C8B-B14F-4D97-AF65-F5344CB8AC3E}">
        <p14:creationId xmlns:p14="http://schemas.microsoft.com/office/powerpoint/2010/main" val="19934060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0" name="Tekstin paikkamerkki 7">
            <a:extLst>
              <a:ext uri="{FF2B5EF4-FFF2-40B4-BE49-F238E27FC236}">
                <a16:creationId xmlns:a16="http://schemas.microsoft.com/office/drawing/2014/main" id="{937A5AE3-0E53-7210-5E6A-5BE329A59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2465" y="245096"/>
            <a:ext cx="3187746" cy="311215"/>
          </a:xfr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 dirty="0"/>
              <a:t>Osion nimi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A26BE24-9FD6-3E55-211E-BD1B6A4F77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86929" y="6426690"/>
            <a:ext cx="18134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2B27295-C6EA-B344-995C-D76901F7068C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24020FE-798D-6BF4-5AF9-F4A1C8996442}"/>
              </a:ext>
            </a:extLst>
          </p:cNvPr>
          <p:cNvSpPr>
            <a:spLocks noGrp="1" noChangeAspect="1"/>
          </p:cNvSpPr>
          <p:nvPr>
            <p:ph idx="1"/>
          </p:nvPr>
        </p:nvSpPr>
        <p:spPr>
          <a:xfrm>
            <a:off x="3696511" y="864108"/>
            <a:ext cx="7647350" cy="51206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1278655-C008-C4C2-4030-6C8B7C8255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96512" y="6426690"/>
            <a:ext cx="76473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fi-FI"/>
              <a:t>Försörjningsberedskapscentralen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414035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, sisältö ja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</a:extLst>
          </p:cNvPr>
          <p:cNvSpPr/>
          <p:nvPr userDrawn="1"/>
        </p:nvSpPr>
        <p:spPr>
          <a:xfrm>
            <a:off x="0" y="-2"/>
            <a:ext cx="11410122" cy="63601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864109"/>
            <a:ext cx="7233502" cy="608431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0003" y="1780338"/>
            <a:ext cx="6540727" cy="4204410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ABC19-DBAB-4945-A51C-1830C39D69E6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Försörjningsberedskapscentralen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0" name="Tekstin paikkamerkki 7">
            <a:extLst>
              <a:ext uri="{FF2B5EF4-FFF2-40B4-BE49-F238E27FC236}">
                <a16:creationId xmlns:a16="http://schemas.microsoft.com/office/drawing/2014/main" id="{937A5AE3-0E53-7210-5E6A-5BE329A59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2465" y="245096"/>
            <a:ext cx="3187746" cy="311215"/>
          </a:xfr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 dirty="0"/>
              <a:t>Osion nimi</a:t>
            </a:r>
          </a:p>
        </p:txBody>
      </p:sp>
      <p:sp>
        <p:nvSpPr>
          <p:cNvPr id="8" name="Kuvan paikkamerkki 11">
            <a:extLst>
              <a:ext uri="{FF2B5EF4-FFF2-40B4-BE49-F238E27FC236}">
                <a16:creationId xmlns:a16="http://schemas.microsoft.com/office/drawing/2014/main" id="{A8EAB564-DBD6-4CA2-553E-AE29848FB080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7880995" y="-2"/>
            <a:ext cx="3529127" cy="6346854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7640921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ppu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>
            <a:extLst>
              <a:ext uri="{FF2B5EF4-FFF2-40B4-BE49-F238E27FC236}">
                <a16:creationId xmlns:a16="http://schemas.microsoft.com/office/drawing/2014/main" id="{02B1E297-1FD9-BF97-92FE-8D5A3FFD0D56}"/>
              </a:ext>
            </a:extLst>
          </p:cNvPr>
          <p:cNvSpPr/>
          <p:nvPr userDrawn="1"/>
        </p:nvSpPr>
        <p:spPr>
          <a:xfrm flipH="1">
            <a:off x="0" y="6219824"/>
            <a:ext cx="960003" cy="638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265F4F70-DFA6-D389-8486-78A11B644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6690"/>
            <a:ext cx="960003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E2B0F16A-121D-D8DD-F700-C3FF75A7E701}"/>
              </a:ext>
            </a:extLst>
          </p:cNvPr>
          <p:cNvSpPr/>
          <p:nvPr userDrawn="1"/>
        </p:nvSpPr>
        <p:spPr>
          <a:xfrm>
            <a:off x="960003" y="6219824"/>
            <a:ext cx="2483588" cy="6381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A3E9DF30-27B9-61C4-9D3A-890C0EB943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86929" y="6426690"/>
            <a:ext cx="181347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B9C5900-7749-864E-AF9A-6731A93D9B50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7" name="Rectangle 6"/>
          <p:cNvSpPr/>
          <p:nvPr/>
        </p:nvSpPr>
        <p:spPr>
          <a:xfrm>
            <a:off x="0" y="-14316"/>
            <a:ext cx="12192000" cy="63610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Försörjningsberedskapscentralen</a:t>
            </a:r>
            <a:endParaRPr lang="fi-FI" dirty="0"/>
          </a:p>
        </p:txBody>
      </p:sp>
      <p:pic>
        <p:nvPicPr>
          <p:cNvPr id="12" name="Kuva 11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8652A30D-C48B-7A63-B7D7-73684E6706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2046" y="771494"/>
            <a:ext cx="4387317" cy="833475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FE21B62B-92D6-B342-513A-814936495279}"/>
              </a:ext>
            </a:extLst>
          </p:cNvPr>
          <p:cNvSpPr txBox="1"/>
          <p:nvPr userDrawn="1"/>
        </p:nvSpPr>
        <p:spPr>
          <a:xfrm>
            <a:off x="5637896" y="2027463"/>
            <a:ext cx="528564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3200" b="0" i="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Fiksua huoltovarmuutta yhdessä.</a:t>
            </a:r>
          </a:p>
          <a:p>
            <a:pPr algn="l"/>
            <a:endParaRPr lang="fi-FI" sz="3200" b="0" i="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i-FI" sz="3200" b="0" i="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Varmuuden</a:t>
            </a:r>
            <a:br>
              <a:rPr lang="fi-FI" sz="3200" b="0" i="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3200" b="0" i="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vuoksi.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C8AFE57A-F753-26C4-6F54-8AEFF8973F42}"/>
              </a:ext>
            </a:extLst>
          </p:cNvPr>
          <p:cNvSpPr txBox="1"/>
          <p:nvPr userDrawn="1"/>
        </p:nvSpPr>
        <p:spPr>
          <a:xfrm>
            <a:off x="5637896" y="5057510"/>
            <a:ext cx="23311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400" b="0" i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huoltovarmuuskeskus.fi</a:t>
            </a:r>
            <a:endParaRPr lang="fi-FI" sz="140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3DC379CB-CB74-A50F-9078-E87FBDE1038C}"/>
              </a:ext>
            </a:extLst>
          </p:cNvPr>
          <p:cNvSpPr txBox="1"/>
          <p:nvPr userDrawn="1"/>
        </p:nvSpPr>
        <p:spPr>
          <a:xfrm>
            <a:off x="7982374" y="5057510"/>
            <a:ext cx="23311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varmuudenvuoksi.fi</a:t>
            </a:r>
          </a:p>
        </p:txBody>
      </p:sp>
      <p:pic>
        <p:nvPicPr>
          <p:cNvPr id="33" name="Kuva 32">
            <a:extLst>
              <a:ext uri="{FF2B5EF4-FFF2-40B4-BE49-F238E27FC236}">
                <a16:creationId xmlns:a16="http://schemas.microsoft.com/office/drawing/2014/main" id="{DC8E9DAD-D183-DE6F-4C19-26FA7C8EB8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01"/>
          <a:stretch/>
        </p:blipFill>
        <p:spPr>
          <a:xfrm>
            <a:off x="0" y="-12519"/>
            <a:ext cx="4112022" cy="636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5244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ppudi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6">
            <a:extLst>
              <a:ext uri="{FF2B5EF4-FFF2-40B4-BE49-F238E27FC236}">
                <a16:creationId xmlns:a16="http://schemas.microsoft.com/office/drawing/2014/main" id="{E2B0F16A-121D-D8DD-F700-C3FF75A7E701}"/>
              </a:ext>
            </a:extLst>
          </p:cNvPr>
          <p:cNvSpPr/>
          <p:nvPr userDrawn="1"/>
        </p:nvSpPr>
        <p:spPr>
          <a:xfrm>
            <a:off x="960003" y="6219824"/>
            <a:ext cx="2483588" cy="6381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02B1E297-1FD9-BF97-92FE-8D5A3FFD0D56}"/>
              </a:ext>
            </a:extLst>
          </p:cNvPr>
          <p:cNvSpPr/>
          <p:nvPr userDrawn="1"/>
        </p:nvSpPr>
        <p:spPr>
          <a:xfrm flipH="1">
            <a:off x="0" y="6219824"/>
            <a:ext cx="960003" cy="638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7" name="Rectangle 6"/>
          <p:cNvSpPr/>
          <p:nvPr/>
        </p:nvSpPr>
        <p:spPr>
          <a:xfrm>
            <a:off x="0" y="-14316"/>
            <a:ext cx="12192000" cy="63610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3" name="Kuva 32">
            <a:extLst>
              <a:ext uri="{FF2B5EF4-FFF2-40B4-BE49-F238E27FC236}">
                <a16:creationId xmlns:a16="http://schemas.microsoft.com/office/drawing/2014/main" id="{DC8E9DAD-D183-DE6F-4C19-26FA7C8EB8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01"/>
          <a:stretch/>
        </p:blipFill>
        <p:spPr>
          <a:xfrm>
            <a:off x="0" y="-12519"/>
            <a:ext cx="4112022" cy="6361043"/>
          </a:xfrm>
          <a:prstGeom prst="rect">
            <a:avLst/>
          </a:prstGeom>
        </p:spPr>
      </p:pic>
      <p:pic>
        <p:nvPicPr>
          <p:cNvPr id="2" name="Kuva 1">
            <a:extLst>
              <a:ext uri="{FF2B5EF4-FFF2-40B4-BE49-F238E27FC236}">
                <a16:creationId xmlns:a16="http://schemas.microsoft.com/office/drawing/2014/main" id="{BB881B9F-439E-1FCB-CD15-EB942B497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572" y="4929334"/>
            <a:ext cx="4451350" cy="1152114"/>
          </a:xfrm>
          <a:prstGeom prst="rect">
            <a:avLst/>
          </a:prstGeom>
        </p:spPr>
      </p:pic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265F4F70-DFA6-D389-8486-78A11B644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6690"/>
            <a:ext cx="960003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A3E9DF30-27B9-61C4-9D3A-890C0EB943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86929" y="6426690"/>
            <a:ext cx="181347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9FB7241-E90C-DD40-9960-F09F911A81AB}" type="datetime1">
              <a:rPr lang="fi-FI" smtClean="0"/>
              <a:t>31.1.2025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Försörjningsberedskapscentralen</a:t>
            </a:r>
          </a:p>
        </p:txBody>
      </p:sp>
    </p:spTree>
    <p:extLst>
      <p:ext uri="{BB962C8B-B14F-4D97-AF65-F5344CB8AC3E}">
        <p14:creationId xmlns:p14="http://schemas.microsoft.com/office/powerpoint/2010/main" val="26078869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tsikko ja sisältö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D41B2FB3-ED05-3345-B752-105E980666BA}"/>
              </a:ext>
            </a:extLst>
          </p:cNvPr>
          <p:cNvSpPr/>
          <p:nvPr userDrawn="1"/>
        </p:nvSpPr>
        <p:spPr>
          <a:xfrm flipH="1" flipV="1">
            <a:off x="960001" y="6356344"/>
            <a:ext cx="11231998" cy="5016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8DE51E1F-13ED-B7DB-DD0C-BDDBE5B10746}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</a:extLst>
          </p:cNvPr>
          <p:cNvSpPr/>
          <p:nvPr userDrawn="1"/>
        </p:nvSpPr>
        <p:spPr>
          <a:xfrm flipH="1">
            <a:off x="11410122" y="-1"/>
            <a:ext cx="781878" cy="63563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864109"/>
            <a:ext cx="10848090" cy="60843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0002" y="1780338"/>
            <a:ext cx="10118815" cy="420441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D55AA73-9BDE-374F-9AA8-398DEDB8B352}" type="datetime1">
              <a:rPr lang="fi-FI" smtClean="0"/>
              <a:t>31.1.2025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Försörjningsberedskapscentralen</a:t>
            </a:r>
          </a:p>
        </p:txBody>
      </p:sp>
      <p:sp>
        <p:nvSpPr>
          <p:cNvPr id="10" name="Tekstin paikkamerkki 7">
            <a:extLst>
              <a:ext uri="{FF2B5EF4-FFF2-40B4-BE49-F238E27FC236}">
                <a16:creationId xmlns:a16="http://schemas.microsoft.com/office/drawing/2014/main" id="{937A5AE3-0E53-7210-5E6A-5BE329A59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2465" y="245096"/>
            <a:ext cx="3187746" cy="311215"/>
          </a:xfrm>
        </p:spPr>
        <p:txBody>
          <a:bodyPr/>
          <a:lstStyle>
            <a:lvl1pPr marL="0" indent="0"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fi-FI" dirty="0"/>
              <a:t>Osion nimi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2362CFD-F472-E4AB-EB16-181891327130}"/>
              </a:ext>
            </a:extLst>
          </p:cNvPr>
          <p:cNvSpPr/>
          <p:nvPr userDrawn="1"/>
        </p:nvSpPr>
        <p:spPr>
          <a:xfrm flipV="1">
            <a:off x="-1" y="6356341"/>
            <a:ext cx="960002" cy="501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256B57-9648-BC7C-B987-11C1AEE4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3585"/>
            <a:ext cx="960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9" name="Kuva 18" descr="Kuva, joka sisältää kohteen teksti, kuljetus, lentokone, vektorigrafiikka&#10;&#10;Kuvaus luotu automaattisesti">
            <a:extLst>
              <a:ext uri="{FF2B5EF4-FFF2-40B4-BE49-F238E27FC236}">
                <a16:creationId xmlns:a16="http://schemas.microsoft.com/office/drawing/2014/main" id="{ECDC648E-3851-85B5-D55A-5BAB3CB717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705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>
            <a:extLst>
              <a:ext uri="{FF2B5EF4-FFF2-40B4-BE49-F238E27FC236}">
                <a16:creationId xmlns:a16="http://schemas.microsoft.com/office/drawing/2014/main" id="{FCB8517D-348B-D156-C05B-801CE771D16D}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7" name="Rectangle 6"/>
          <p:cNvSpPr/>
          <p:nvPr/>
        </p:nvSpPr>
        <p:spPr>
          <a:xfrm>
            <a:off x="0" y="-1"/>
            <a:ext cx="3443591" cy="63563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864109"/>
            <a:ext cx="2947482" cy="486091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3" name="Text Placeholder 2"/>
          <p:cNvSpPr>
            <a:spLocks noGrp="1" noChangeAspect="1"/>
          </p:cNvSpPr>
          <p:nvPr>
            <p:ph type="body" idx="1"/>
          </p:nvPr>
        </p:nvSpPr>
        <p:spPr>
          <a:xfrm>
            <a:off x="3696511" y="864108"/>
            <a:ext cx="7647350" cy="51206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426690"/>
            <a:ext cx="960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86929" y="6426690"/>
            <a:ext cx="18134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CC1AB0E-CDED-3745-A26E-89FF200DBD85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96512" y="6426690"/>
            <a:ext cx="76473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fi-FI" dirty="0" err="1"/>
              <a:t>Försörjningsberedskapscentralen</a:t>
            </a:r>
            <a:endParaRPr lang="fi-FI" dirty="0"/>
          </a:p>
        </p:txBody>
      </p:sp>
      <p:pic>
        <p:nvPicPr>
          <p:cNvPr id="19" name="Kuva 18" descr="Kuva, joka sisältää kohteen teksti, kuljetus, lentokone, vektorigrafiikka&#10;&#10;Kuvaus luotu automaattisesti">
            <a:extLst>
              <a:ext uri="{FF2B5EF4-FFF2-40B4-BE49-F238E27FC236}">
                <a16:creationId xmlns:a16="http://schemas.microsoft.com/office/drawing/2014/main" id="{E5A741F9-BD24-CA9C-8C14-87785A89354A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18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49" r:id="rId2"/>
    <p:sldLayoutId id="2147484044" r:id="rId3"/>
    <p:sldLayoutId id="2147484057" r:id="rId4"/>
    <p:sldLayoutId id="2147484059" r:id="rId5"/>
    <p:sldLayoutId id="2147484060" r:id="rId6"/>
    <p:sldLayoutId id="2147484061" r:id="rId7"/>
    <p:sldLayoutId id="2147484046" r:id="rId8"/>
    <p:sldLayoutId id="2147484062" r:id="rId9"/>
    <p:sldLayoutId id="2147484042" r:id="rId10"/>
    <p:sldLayoutId id="2147484045" r:id="rId11"/>
    <p:sldLayoutId id="2147484033" r:id="rId12"/>
    <p:sldLayoutId id="2147484021" r:id="rId13"/>
    <p:sldLayoutId id="2147484037" r:id="rId14"/>
    <p:sldLayoutId id="2147484040" r:id="rId15"/>
    <p:sldLayoutId id="2147484051" r:id="rId16"/>
    <p:sldLayoutId id="2147484041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spc="-60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100000"/>
        </a:lnSpc>
        <a:spcBef>
          <a:spcPts val="250"/>
        </a:spcBef>
        <a:spcAft>
          <a:spcPts val="25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100000"/>
        </a:lnSpc>
        <a:spcBef>
          <a:spcPts val="250"/>
        </a:spcBef>
        <a:spcAft>
          <a:spcPts val="25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100000"/>
        </a:lnSpc>
        <a:spcBef>
          <a:spcPts val="250"/>
        </a:spcBef>
        <a:spcAft>
          <a:spcPts val="25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100000"/>
        </a:lnSpc>
        <a:spcBef>
          <a:spcPts val="250"/>
        </a:spcBef>
        <a:spcAft>
          <a:spcPts val="25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1560C08C-1B83-F957-60A2-35793DACAC0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11565" y="1531402"/>
            <a:ext cx="6419272" cy="223841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5400" b="0" i="0" u="none" strike="noStrike" kern="1200" cap="none" spc="-100" normalizeH="0" baseline="0" noProof="0" dirty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Häiriöhyrrä</a:t>
            </a:r>
            <a:r>
              <a:rPr kumimoji="0" lang="sv-SE" sz="5400" b="0" i="0" u="none" strike="noStrike" kern="1200" cap="none" spc="-10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</a:t>
            </a:r>
            <a:br>
              <a:rPr kumimoji="0" lang="sv-SE" sz="5400" b="0" i="0" u="none" strike="noStrike" kern="1200" cap="none" spc="-10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sv-SE" sz="5400" b="0" i="0" u="none" strike="noStrike" kern="1200" cap="none" spc="-10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övning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B0128427-5048-DC48-3E35-3741B3DFCC28}"/>
              </a:ext>
            </a:extLst>
          </p:cNvPr>
          <p:cNvSpPr>
            <a:spLocks/>
          </p:cNvSpPr>
          <p:nvPr/>
        </p:nvSpPr>
        <p:spPr>
          <a:xfrm>
            <a:off x="1311275" y="5249863"/>
            <a:ext cx="2887663" cy="2508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Uppdaterad 1.10.2024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sv-SE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sv-SE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C0E8D4BF-F81A-9DF1-0438-1BD3E4DE821D}"/>
              </a:ext>
            </a:extLst>
          </p:cNvPr>
          <p:cNvSpPr>
            <a:spLocks/>
          </p:cNvSpPr>
          <p:nvPr/>
        </p:nvSpPr>
        <p:spPr>
          <a:xfrm>
            <a:off x="1311275" y="5483225"/>
            <a:ext cx="2887663" cy="23018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Försörjningsberedskapscentralen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sv-SE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6F1E26EC-2C1F-54E6-BDB9-2DFE8EE08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sv-SE" smtClean="0"/>
              <a:pPr/>
              <a:t>1</a:t>
            </a:fld>
            <a:endParaRPr lang="sv-SE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15DAFD0-100B-807A-0276-052B85684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EB88-8509-4741-863A-4A91E3FFF141}" type="datetime1">
              <a:rPr lang="sv-SE" smtClean="0"/>
              <a:t>2025-01-31</a:t>
            </a:fld>
            <a:endParaRPr lang="sv-SE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657D8BE-1E5D-E37A-B3C7-AB91588DD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Försörjningsberedskapscentralen</a:t>
            </a:r>
          </a:p>
        </p:txBody>
      </p:sp>
    </p:spTree>
    <p:extLst>
      <p:ext uri="{BB962C8B-B14F-4D97-AF65-F5344CB8AC3E}">
        <p14:creationId xmlns:p14="http://schemas.microsoft.com/office/powerpoint/2010/main" val="3333865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2186ECE8-6187-5E32-EC77-5548996A39E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3521" y="460034"/>
            <a:ext cx="9533859" cy="6084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400" b="0" i="0" u="none" strike="noStrike" kern="1200" cap="none" spc="-6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Häiriöhyrrä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94024B0-DCD4-A6FE-0B58-8551913C7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fi-FI" smtClean="0"/>
              <a:pPr/>
              <a:t>2</a:t>
            </a:fld>
            <a:endParaRPr lang="fi-FI" dirty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9732644-0456-4C1C-D715-BB069C9A2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F6993-CAE9-5F4F-BDF7-E71A40BBC1B6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1F5B05F-6CF9-BF3C-75F1-A9A123C87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Försörjningsberedskapscentralen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51477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4748EB8-0346-893C-74CF-1393F22D2CC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3521" y="460034"/>
            <a:ext cx="9533859" cy="6084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400" b="0" i="0" u="none" strike="noStrike" kern="1200" cap="none" spc="-6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Planering</a:t>
            </a:r>
            <a:r>
              <a:rPr kumimoji="0" lang="fi-FI" sz="3400" b="0" i="0" u="none" strike="noStrike" kern="1200" cap="none" spc="-6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fi-FI" sz="3400" b="0" i="0" u="none" strike="noStrike" kern="1200" cap="none" spc="-6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och</a:t>
            </a:r>
            <a:r>
              <a:rPr kumimoji="0" lang="fi-FI" sz="3400" b="0" i="0" u="none" strike="noStrike" kern="1200" cap="none" spc="-6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fi-FI" sz="3400" b="0" i="0" u="none" strike="noStrike" kern="1200" cap="none" spc="-6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framförhållning</a:t>
            </a:r>
            <a:endParaRPr kumimoji="0" lang="fi-FI" sz="3400" b="0" i="0" u="none" strike="noStrike" kern="1200" cap="none" spc="-6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33BD22C-E7DC-2A02-82CD-8815C64F66C6}"/>
              </a:ext>
            </a:extLst>
          </p:cNvPr>
          <p:cNvSpPr>
            <a:spLocks/>
          </p:cNvSpPr>
          <p:nvPr/>
        </p:nvSpPr>
        <p:spPr>
          <a:xfrm>
            <a:off x="5699125" y="2135188"/>
            <a:ext cx="4643438" cy="42037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lang="fi-FI" sz="1600" b="0" i="0" u="none" strike="noStrike" dirty="0" err="1">
                <a:solidFill>
                  <a:srgbClr val="000000"/>
                </a:solidFill>
                <a:effectLst/>
              </a:rPr>
              <a:t>Stödfrågor</a:t>
            </a:r>
            <a:r>
              <a:rPr lang="fi-FI" sz="1600" b="0" i="0" u="none" strike="noStrike" dirty="0">
                <a:solidFill>
                  <a:srgbClr val="000000"/>
                </a:solidFill>
                <a:effectLst/>
              </a:rPr>
              <a:t>:</a:t>
            </a:r>
            <a:endParaRPr kumimoji="0" lang="sv-FI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Hur samarbetar man redan nu inom beredskapen för att förutse situationen?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Hur kan den gemensamma planeringen </a:t>
            </a:r>
            <a:b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och framförhållningen göras så effektiv </a:t>
            </a:r>
            <a:b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som möjligt?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Hur ska förändringar i verksamhetsmiljön beaktas?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Hur säkerställer man att lärdomarna beaktas </a:t>
            </a:r>
            <a:b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 framförhållningen?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6F3A6D6-C788-3FF6-0064-4528762EF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fi-FI" smtClean="0"/>
              <a:pPr/>
              <a:t>3</a:t>
            </a:fld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FDCD75D-0733-754A-C5A5-1B55A5930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6312-967B-FB4F-8B45-375E8BB84BE7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F490968-2B07-00CF-050D-2EC34C99B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Försörjningsberedskapscentralen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25348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D22C510-8908-702D-E29A-F85ECFF9714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3521" y="460034"/>
            <a:ext cx="9533859" cy="6084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400" b="0" i="0" u="none" strike="noStrike" kern="1200" cap="none" spc="-6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Lägesbilden</a:t>
            </a:r>
            <a:endParaRPr kumimoji="0" lang="fi-FI" sz="3400" b="0" i="0" u="none" strike="noStrike" kern="1200" cap="none" spc="-6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6510B3B-5E31-CD8A-A91D-9A75F1C0559B}"/>
              </a:ext>
            </a:extLst>
          </p:cNvPr>
          <p:cNvSpPr>
            <a:spLocks/>
          </p:cNvSpPr>
          <p:nvPr/>
        </p:nvSpPr>
        <p:spPr>
          <a:xfrm>
            <a:off x="5699125" y="2135188"/>
            <a:ext cx="4373563" cy="42037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1200"/>
              </a:spcBef>
              <a:buClr>
                <a:schemeClr val="accent1"/>
              </a:buClr>
              <a:defRPr/>
            </a:pPr>
            <a:r>
              <a:rPr lang="fi-FI" sz="1600" b="0" i="0" u="none" strike="noStrike" dirty="0" err="1">
                <a:solidFill>
                  <a:srgbClr val="000000"/>
                </a:solidFill>
                <a:effectLst/>
              </a:rPr>
              <a:t>Stödfrågor</a:t>
            </a:r>
            <a:r>
              <a:rPr lang="fi-FI" sz="1600" b="0" i="0" u="none" strike="noStrike" dirty="0">
                <a:solidFill>
                  <a:srgbClr val="000000"/>
                </a:solidFill>
                <a:effectLst/>
              </a:rPr>
              <a:t>:</a:t>
            </a:r>
            <a:endParaRPr kumimoji="0" lang="sv-FI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Vem får den första informationen </a:t>
            </a:r>
            <a:b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om störningen?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Vem eller vilka sammanställer lägesbilden?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Hurdan information behövs om situationen? 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Hur och till vem delas informationen?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Hur uppnås en gemensam förståelse </a:t>
            </a:r>
            <a:b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av situationen?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Vilka utmaningar stöter ni på när ni </a:t>
            </a:r>
            <a:b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skapar en lägesbild?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37AC1C5-D285-7F9D-8236-1CFA21ECC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fi-FI" smtClean="0"/>
              <a:pPr/>
              <a:t>4</a:t>
            </a:fld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678791A-B502-2F5C-A8A3-2805D81BC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63517-2AFB-C049-A045-7D9BB3E17CAF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F184F51-D95E-7116-93BA-A0CD1053D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Försörjningsberedskapscentralen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74164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CFF6284-340A-2DD8-907B-364621E2AD8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3521" y="460034"/>
            <a:ext cx="9533859" cy="6084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400" b="0" i="0" u="none" strike="noStrike" kern="1200" cap="none" spc="-6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Ledning</a:t>
            </a:r>
            <a:r>
              <a:rPr kumimoji="0" lang="fi-FI" sz="3400" b="0" i="0" u="none" strike="noStrike" kern="1200" cap="none" spc="-6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fi-FI" sz="3400" b="0" i="0" u="none" strike="noStrike" kern="1200" cap="none" spc="-6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och</a:t>
            </a:r>
            <a:r>
              <a:rPr kumimoji="0" lang="fi-FI" sz="3400" b="0" i="0" u="none" strike="noStrike" kern="1200" cap="none" spc="-6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fi-FI" sz="3400" b="0" i="0" u="none" strike="noStrike" kern="1200" cap="none" spc="-6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hantering</a:t>
            </a:r>
            <a:r>
              <a:rPr kumimoji="0" lang="fi-FI" sz="3400" b="0" i="0" u="none" strike="noStrike" kern="1200" cap="none" spc="-6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av </a:t>
            </a:r>
            <a:r>
              <a:rPr kumimoji="0" lang="fi-FI" sz="3400" b="0" i="0" u="none" strike="noStrike" kern="1200" cap="none" spc="-6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situationen</a:t>
            </a:r>
            <a:endParaRPr kumimoji="0" lang="fi-FI" sz="3400" b="0" i="0" u="none" strike="noStrike" kern="1200" cap="none" spc="-6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BCA7EC5-17C1-5811-6961-D7124C296549}"/>
              </a:ext>
            </a:extLst>
          </p:cNvPr>
          <p:cNvSpPr>
            <a:spLocks/>
          </p:cNvSpPr>
          <p:nvPr/>
        </p:nvSpPr>
        <p:spPr>
          <a:xfrm>
            <a:off x="5699125" y="1958207"/>
            <a:ext cx="4983163" cy="42037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1200"/>
              </a:spcBef>
              <a:buClr>
                <a:schemeClr val="accent1"/>
              </a:buClr>
              <a:defRPr/>
            </a:pPr>
            <a:r>
              <a:rPr lang="fi-FI" sz="1600" b="0" i="0" u="none" strike="noStrike" dirty="0" err="1">
                <a:solidFill>
                  <a:srgbClr val="000000"/>
                </a:solidFill>
                <a:effectLst/>
              </a:rPr>
              <a:t>Stödfrågor</a:t>
            </a:r>
            <a:r>
              <a:rPr lang="fi-FI" sz="1600" b="0" i="0" u="none" strike="noStrike" dirty="0">
                <a:solidFill>
                  <a:srgbClr val="000000"/>
                </a:solidFill>
                <a:effectLst/>
              </a:rPr>
              <a:t>:</a:t>
            </a:r>
            <a:endParaRPr kumimoji="0" lang="sv-FI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Vem leder situationen och hur fördelas ansvaret?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Vilka uppgifter behöver ni för att fatta beslut?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Hur påverkar situationen den bransch eller organisation du representerar?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Hur samordnas de resurser som behövs i situationen?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Har man identifierat ömsesidiga beroenden </a:t>
            </a:r>
            <a:b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mellan aktörerna i området?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Vilka utmaningar finns det för ledningen </a:t>
            </a:r>
            <a:b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och hanteringen av situationen?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BC58833-EF4A-6454-1332-7B44A28DB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fi-FI" smtClean="0"/>
              <a:pPr/>
              <a:t>5</a:t>
            </a:fld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04F3313-051F-51C9-76BA-55ED0A493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A1935-2A02-9C41-86EB-319D6FF8D014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5FB05DD-21FF-5265-661A-0744E28BC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Försörjningsberedskapscentralen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13937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5BF3E9-80FF-6658-E5F2-074F5DA275B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3521" y="460034"/>
            <a:ext cx="9533859" cy="6084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400" b="0" i="0" u="none" strike="noStrike" kern="1200" cap="none" spc="-6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Kommunikation</a:t>
            </a:r>
            <a:endParaRPr kumimoji="0" lang="fi-FI" sz="3400" b="0" i="0" u="none" strike="noStrike" kern="1200" cap="none" spc="-6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7DC84C1-1079-B392-9021-476555618031}"/>
              </a:ext>
            </a:extLst>
          </p:cNvPr>
          <p:cNvSpPr>
            <a:spLocks/>
          </p:cNvSpPr>
          <p:nvPr/>
        </p:nvSpPr>
        <p:spPr>
          <a:xfrm>
            <a:off x="5699125" y="1891348"/>
            <a:ext cx="4983163" cy="42037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1200"/>
              </a:spcBef>
              <a:buClr>
                <a:schemeClr val="accent1"/>
              </a:buClr>
              <a:defRPr/>
            </a:pPr>
            <a:r>
              <a:rPr lang="fi-FI" sz="1600" b="0" i="0" u="none" strike="noStrike" dirty="0" err="1">
                <a:solidFill>
                  <a:srgbClr val="000000"/>
                </a:solidFill>
                <a:effectLst/>
              </a:rPr>
              <a:t>Stödfrågor</a:t>
            </a:r>
            <a:r>
              <a:rPr lang="fi-FI" sz="1600" b="0" i="0" u="none" strike="noStrike" dirty="0">
                <a:solidFill>
                  <a:srgbClr val="000000"/>
                </a:solidFill>
                <a:effectLst/>
              </a:rPr>
              <a:t>:</a:t>
            </a:r>
            <a:endParaRPr kumimoji="0" lang="sv-FI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Hur kommunicerar man i situationen?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Hur samordnas kommunikationen?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Vilka kommunikationskanaler används?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Vad försvårar en enhetlig kommunikation?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Hur kan man minska utmaningarna i </a:t>
            </a:r>
            <a:b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den regionala kommunikationen?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Hur kommunicerar man om telefonerna och internet slutar fungera?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Vem informeras om att situationen är över </a:t>
            </a:r>
            <a:b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och hur sköts kommunikationen?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B1F4777-6917-C674-A32B-92309123B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fi-FI" smtClean="0"/>
              <a:pPr/>
              <a:t>6</a:t>
            </a:fld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B19C841-6E4C-37E4-B71C-8D95F1A04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882B4-415E-3940-B1D2-3E62FDC871BD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A6F3999-A86A-F7B8-A298-7FBFE5893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Försörjningsberedskapscentralen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3373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2A4E589-ECCB-B9C7-BD7F-6C6BA24D7AD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3521" y="460034"/>
            <a:ext cx="9533859" cy="6084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400" b="0" i="0" u="none" strike="noStrike" kern="1200" cap="none" spc="-6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Återhämtning</a:t>
            </a:r>
            <a:r>
              <a:rPr kumimoji="0" lang="fi-FI" sz="3400" b="0" i="0" u="none" strike="noStrike" kern="1200" cap="none" spc="-6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fi-FI" sz="3400" b="0" i="0" u="none" strike="noStrike" kern="1200" cap="none" spc="-6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och</a:t>
            </a:r>
            <a:r>
              <a:rPr kumimoji="0" lang="fi-FI" sz="3400" b="0" i="0" u="none" strike="noStrike" kern="1200" cap="none" spc="-6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fi-FI" sz="3400" b="0" i="0" u="none" strike="noStrike" kern="1200" cap="none" spc="-6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utvärdering</a:t>
            </a:r>
            <a:endParaRPr kumimoji="0" lang="fi-FI" sz="3400" b="0" i="0" u="none" strike="noStrike" kern="1200" cap="none" spc="-6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F7DE7B9-6626-F91E-5AED-C1E2F0A0F525}"/>
              </a:ext>
            </a:extLst>
          </p:cNvPr>
          <p:cNvSpPr>
            <a:spLocks/>
          </p:cNvSpPr>
          <p:nvPr/>
        </p:nvSpPr>
        <p:spPr>
          <a:xfrm>
            <a:off x="5699125" y="2135188"/>
            <a:ext cx="4983163" cy="42037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1200"/>
              </a:spcBef>
              <a:buClr>
                <a:schemeClr val="accent1"/>
              </a:buClr>
              <a:defRPr/>
            </a:pPr>
            <a:r>
              <a:rPr lang="fi-FI" sz="1600" b="0" i="0" u="none" strike="noStrike" dirty="0" err="1">
                <a:solidFill>
                  <a:srgbClr val="000000"/>
                </a:solidFill>
                <a:effectLst/>
              </a:rPr>
              <a:t>Stödfrågor</a:t>
            </a:r>
            <a:r>
              <a:rPr lang="fi-FI" sz="1600" b="0" i="0" u="none" strike="noStrike" dirty="0">
                <a:solidFill>
                  <a:srgbClr val="000000"/>
                </a:solidFill>
                <a:effectLst/>
              </a:rPr>
              <a:t>:</a:t>
            </a:r>
            <a:endParaRPr kumimoji="0" lang="sv-FI" sz="1600" b="0" i="0" u="none" strike="noStrike" kern="1200" cap="none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Hur vet man att den akuta situationen är över? 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Vad ska man beakta när man återhämtar </a:t>
            </a:r>
            <a:b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sig med tanke på samarbetet, kunderna </a:t>
            </a:r>
            <a:b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och tjänsterna?	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Vilka utmaningar kan återhämtningen medföra?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Hur bedöms situationen kollektivt?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Kan ni identifiera en aktör i regionen som </a:t>
            </a:r>
            <a:b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sv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kunde ansvara för samarbetet för att öva störningssituationen i fråga?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0007C7A7-6428-B266-DF59-E05159203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fi-FI" smtClean="0"/>
              <a:pPr/>
              <a:t>7</a:t>
            </a:fld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F4669BF-7B77-51A8-E933-CEC545B53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91DF-DE01-D94D-87DE-71C4F92E96B6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61A6B45-1B97-D764-A647-E605B88EA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Försörjningsberedskapscentralen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1653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4">
            <a:extLst>
              <a:ext uri="{FF2B5EF4-FFF2-40B4-BE49-F238E27FC236}">
                <a16:creationId xmlns:a16="http://schemas.microsoft.com/office/drawing/2014/main" id="{0AF74FBE-42A5-29FA-F5F7-80542993F4C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-1139687"/>
            <a:ext cx="2947482" cy="7288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6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-6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Baksida</a:t>
            </a:r>
            <a:endParaRPr kumimoji="0" lang="fi-FI" sz="800" b="0" i="0" u="none" strike="noStrike" kern="1200" cap="none" spc="-6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1F9B18F6-8523-E6D1-DC85-88D783F42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fi-FI" smtClean="0"/>
              <a:pPr/>
              <a:t>8</a:t>
            </a:fld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4CAB2B1-43DB-A982-BDE6-14D980039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13ED0-4271-2E4C-AA5B-F980A0282679}" type="datetime1">
              <a:rPr lang="fi-FI" smtClean="0"/>
              <a:t>31.1.2025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C258E39-73BB-AB29-D2FC-E2BF1FBF1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Försörjningsberedskapscentralen</a:t>
            </a:r>
          </a:p>
        </p:txBody>
      </p:sp>
    </p:spTree>
    <p:extLst>
      <p:ext uri="{BB962C8B-B14F-4D97-AF65-F5344CB8AC3E}">
        <p14:creationId xmlns:p14="http://schemas.microsoft.com/office/powerpoint/2010/main" val="1057137049"/>
      </p:ext>
    </p:extLst>
  </p:cSld>
  <p:clrMapOvr>
    <a:masterClrMapping/>
  </p:clrMapOvr>
</p:sld>
</file>

<file path=ppt/theme/theme1.xml><?xml version="1.0" encoding="utf-8"?>
<a:theme xmlns:a="http://schemas.openxmlformats.org/drawingml/2006/main" name="Tumma teema">
  <a:themeElements>
    <a:clrScheme name="NESA">
      <a:dk1>
        <a:srgbClr val="000000"/>
      </a:dk1>
      <a:lt1>
        <a:srgbClr val="FFFFFF"/>
      </a:lt1>
      <a:dk2>
        <a:srgbClr val="005157"/>
      </a:dk2>
      <a:lt2>
        <a:srgbClr val="83FFE4"/>
      </a:lt2>
      <a:accent1>
        <a:srgbClr val="00C09A"/>
      </a:accent1>
      <a:accent2>
        <a:srgbClr val="00E599"/>
      </a:accent2>
      <a:accent3>
        <a:srgbClr val="5F66B3"/>
      </a:accent3>
      <a:accent4>
        <a:srgbClr val="BCB7FF"/>
      </a:accent4>
      <a:accent5>
        <a:srgbClr val="DBFFFF"/>
      </a:accent5>
      <a:accent6>
        <a:srgbClr val="5431B2"/>
      </a:accent6>
      <a:hlink>
        <a:srgbClr val="00C09A"/>
      </a:hlink>
      <a:folHlink>
        <a:srgbClr val="00C09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ehy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hvk_esityspohja_suomi" id="{0880EB1B-CCFF-F144-B06F-C8C3C7EDBF80}" vid="{488B5F69-11B0-2540-8451-9406467BCF54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KeywordTaxHTField xmlns="e8148b04-0e3b-4252-b898-963bc31c82bd">
      <Terms xmlns="http://schemas.microsoft.com/office/infopath/2007/PartnerControls"/>
    </TaxKeywordTaxHTField>
    <ValoWorkspaceOwner xmlns="e8148b04-0e3b-4252-b898-963bc31c82bd">
      <UserInfo>
        <DisplayName/>
        <AccountId xsi:nil="true"/>
        <AccountType/>
      </UserInfo>
    </ValoWorkspaceOwner>
    <ValoWorkspaceDocumentLanguage xmlns="e8148b04-0e3b-4252-b898-963bc31c82bd">Suomi</ValoWorkspaceDocumentLanguage>
    <ValoWorkspacePreservationTime xmlns="e8148b04-0e3b-4252-b898-963bc31c82bd">5 vuotta</ValoWorkspacePreservationTime>
    <WorkSpaceOtherOrganisation xmlns="e8148b04-0e3b-4252-b898-963bc31c82bd" xsi:nil="true"/>
    <TaxCatchAll xmlns="e8148b04-0e3b-4252-b898-963bc31c82bd"/>
    <ValoWorkspaceConfidentiality xmlns="e8148b04-0e3b-4252-b898-963bc31c82bd">Julkinen</ValoWorkspaceConfidentiality>
    <ValoWorkspaceDocumentType xmlns="e8148b04-0e3b-4252-b898-963bc31c82b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Valo Työtilan dokumentti" ma:contentTypeID="0x010100D97B88E924714D2BA8DA46FB397A5DA800F870506B6EE9054FB8B43713B68195FA" ma:contentTypeVersion="10" ma:contentTypeDescription="Luo uusi asiakirja." ma:contentTypeScope="" ma:versionID="c48292870aa72e83f3a8122e2ba0a469">
  <xsd:schema xmlns:xsd="http://www.w3.org/2001/XMLSchema" xmlns:xs="http://www.w3.org/2001/XMLSchema" xmlns:p="http://schemas.microsoft.com/office/2006/metadata/properties" xmlns:ns2="e8148b04-0e3b-4252-b898-963bc31c82bd" targetNamespace="http://schemas.microsoft.com/office/2006/metadata/properties" ma:root="true" ma:fieldsID="0c2a5fd41da278c0f90406121cbd0ddb" ns2:_="">
    <xsd:import namespace="e8148b04-0e3b-4252-b898-963bc31c82bd"/>
    <xsd:element name="properties">
      <xsd:complexType>
        <xsd:sequence>
          <xsd:element name="documentManagement">
            <xsd:complexType>
              <xsd:all>
                <xsd:element ref="ns2:ValoWorkspaceDocumentLanguage" minOccurs="0"/>
                <xsd:element ref="ns2:ValoWorkspaceOwner" minOccurs="0"/>
                <xsd:element ref="ns2:ValoWorkspaceDocumentType" minOccurs="0"/>
                <xsd:element ref="ns2:ValoWorkspaceConfidentiality" minOccurs="0"/>
                <xsd:element ref="ns2:ValoWorkspacePreservationTime" minOccurs="0"/>
                <xsd:element ref="ns2:WorkSpaceOtherOrganisation" minOccurs="0"/>
                <xsd:element ref="ns2:TaxKeywordTaxHTField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148b04-0e3b-4252-b898-963bc31c82bd" elementFormDefault="qualified">
    <xsd:import namespace="http://schemas.microsoft.com/office/2006/documentManagement/types"/>
    <xsd:import namespace="http://schemas.microsoft.com/office/infopath/2007/PartnerControls"/>
    <xsd:element name="ValoWorkspaceDocumentLanguage" ma:index="8" nillable="true" ma:displayName="Kieli" ma:default="Suomi" ma:description="" ma:internalName="ValoWorkspaceDocumentLanguage">
      <xsd:simpleType>
        <xsd:restriction base="dms:Choice">
          <xsd:enumeration value="Suomi"/>
          <xsd:enumeration value="Ruotsi"/>
          <xsd:enumeration value="Englanti"/>
        </xsd:restriction>
      </xsd:simpleType>
    </xsd:element>
    <xsd:element name="ValoWorkspaceOwner" ma:index="9" nillable="true" ma:displayName="Omistaja" ma:list="UserInfo" ma:SharePointGroup="0" ma:internalName="ValoWorkspace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ValoWorkspaceDocumentType" ma:index="10" nillable="true" ma:displayName="Dokumentin tyyppi" ma:internalName="ValoWorkspaceDocumentType">
      <xsd:simpleType>
        <xsd:restriction base="dms:Choice">
          <xsd:enumeration value="Pöytäkirja"/>
          <xsd:enumeration value="Muistio"/>
          <xsd:enumeration value="Kirje"/>
          <xsd:enumeration value="Esitys"/>
          <xsd:enumeration value="Esitelmä"/>
          <xsd:enumeration value="Lausunto"/>
          <xsd:enumeration value="Sopimus"/>
          <xsd:enumeration value="Selvitys"/>
          <xsd:enumeration value="Tutkimus"/>
          <xsd:enumeration value="Raportti"/>
          <xsd:enumeration value="Matkaraportti"/>
          <xsd:enumeration value="Matkamääräys"/>
          <xsd:enumeration value="Seminaariraportti"/>
          <xsd:enumeration value="Poissaoloilmoitus"/>
          <xsd:enumeration value="Kehityskeskustelu"/>
          <xsd:enumeration value="Chatham house"/>
          <xsd:enumeration value="Blanco"/>
          <xsd:enumeration value="Blogi"/>
          <xsd:enumeration value="Lista"/>
          <xsd:enumeration value="Ohje"/>
          <xsd:enumeration value="Artikkeli"/>
          <xsd:enumeration value="Toimintakertomus"/>
          <xsd:enumeration value="Toimintasuunnitelma"/>
          <xsd:enumeration value="Luonnos"/>
          <xsd:enumeration value="Budjetti"/>
        </xsd:restriction>
      </xsd:simpleType>
    </xsd:element>
    <xsd:element name="ValoWorkspaceConfidentiality" ma:index="11" nillable="true" ma:displayName="Turvaluokka" ma:default="Julkinen" ma:internalName="ValoWorkspaceConfidentiality" ma:readOnly="false">
      <xsd:simpleType>
        <xsd:restriction base="dms:Choice">
          <xsd:enumeration value="TL III"/>
          <xsd:enumeration value="TL IV"/>
          <xsd:enumeration value="Ei määritelty (tekijä muu kuin HVKlainen)"/>
          <xsd:enumeration value="Julkinen"/>
        </xsd:restriction>
      </xsd:simpleType>
    </xsd:element>
    <xsd:element name="ValoWorkspacePreservationTime" ma:index="12" nillable="true" ma:displayName="Säilytysaika" ma:default="5 vuotta" ma:internalName="ValoWorkspacePreservationTime" ma:readOnly="false">
      <xsd:simpleType>
        <xsd:restriction base="dms:Choice">
          <xsd:enumeration value="1 vuosi"/>
          <xsd:enumeration value="5 vuotta"/>
          <xsd:enumeration value="10 vuotta"/>
          <xsd:enumeration value="Pysyvä"/>
        </xsd:restriction>
      </xsd:simpleType>
    </xsd:element>
    <xsd:element name="WorkSpaceOtherOrganisation" ma:index="13" nillable="true" ma:displayName="Muu organisaatio" ma:internalName="WorkSpaceOtherOrganisation">
      <xsd:simpleType>
        <xsd:restriction base="dms:Choice">
          <xsd:enumeration value="Alkutuotantopooli"/>
          <xsd:enumeration value="Aluepooli"/>
          <xsd:enumeration value="AVI"/>
          <xsd:enumeration value="Digia"/>
          <xsd:enumeration value="DSB"/>
          <xsd:enumeration value="Elinkeinoelämän keskusliitto"/>
          <xsd:enumeration value="Elintarviketeollisuuspooli"/>
          <xsd:enumeration value="ELY"/>
          <xsd:enumeration value="Energiavirasto"/>
          <xsd:enumeration value="Erillisverkot"/>
          <xsd:enumeration value="EU"/>
          <xsd:enumeration value="EVIRA"/>
          <xsd:enumeration value="Fingrid"/>
          <xsd:enumeration value="Finanssialan keskusliitto"/>
          <xsd:enumeration value="FOCP"/>
          <xsd:enumeration value="FONES"/>
          <xsd:enumeration value="Gasum"/>
          <xsd:enumeration value="Digipooli"/>
          <xsd:enumeration value="Ilmakuljetuspooli"/>
          <xsd:enumeration value="Insta"/>
          <xsd:enumeration value="Kauppa- ja jakelupooli"/>
          <xsd:enumeration value="Kemian pooli"/>
          <xsd:enumeration value="Liikennevirasto"/>
          <xsd:enumeration value="Liikenne- ja viestintäministeriö"/>
          <xsd:enumeration value="Maakuljetuspooli"/>
          <xsd:enumeration value="MATINE"/>
          <xsd:enumeration value="Mediapooli"/>
          <xsd:enumeration value="Metsäpooli"/>
          <xsd:enumeration value="MIL-pooli"/>
          <xsd:enumeration value="Maa- ja metsätalousministeriö"/>
          <xsd:enumeration value="MSB"/>
          <xsd:enumeration value="Muovi- ja kumipooli"/>
          <xsd:enumeration value="NATO"/>
          <xsd:enumeration value="Neste"/>
          <xsd:enumeration value="OECD"/>
          <xsd:enumeration value="Opetus- ja kulttuuriministeriö"/>
          <xsd:enumeration value="Oikeusministeriö"/>
          <xsd:enumeration value="Puolustusministeriö"/>
          <xsd:enumeration value="Poliisi"/>
          <xsd:enumeration value="Suojelupoliisi"/>
          <xsd:enumeration value="Patentti- ja rekisterihallitus"/>
          <xsd:enumeration value="Puolustusvoimat"/>
          <xsd:enumeration value="Rahoitushuoltopooli"/>
          <xsd:enumeration value="Rajavartiolaitos"/>
          <xsd:enumeration value="Rakennuspooli"/>
          <xsd:enumeration value="SHVD"/>
          <xsd:enumeration value="Sisäministeriö"/>
          <xsd:enumeration value="Sosiaali- ja terveysministeriö"/>
          <xsd:enumeration value="Suomen Pankki"/>
          <xsd:enumeration value="SäPo"/>
          <xsd:enumeration value="Teknologiapooli"/>
          <xsd:enumeration value="Työ- ja elinkeinoministeriö"/>
          <xsd:enumeration value="Terveydenhuoltopooli"/>
          <xsd:enumeration value="Tilastokeskus"/>
          <xsd:enumeration value="Turvallisuuskomitea"/>
          <xsd:enumeration value="Ulkoministeriö"/>
          <xsd:enumeration value="Vakuutusalan pooli"/>
          <xsd:enumeration value="Valtiokonttori"/>
          <xsd:enumeration value="Valtori"/>
          <xsd:enumeration value="Vesihuoltopooli"/>
          <xsd:enumeration value="Vesikuljetuspooli"/>
          <xsd:enumeration value="Viestintävirasto"/>
          <xsd:enumeration value="Valtiovarainministeriö"/>
          <xsd:enumeration value="Valtioneuvoston kanslia"/>
          <xsd:enumeration value="Voimatalouspooli"/>
          <xsd:enumeration value="Ympäristöministeriö"/>
          <xsd:enumeration value="Öljypooli"/>
        </xsd:restriction>
      </xsd:simpleType>
    </xsd:element>
    <xsd:element name="TaxKeywordTaxHTField" ma:index="14" nillable="true" ma:taxonomy="true" ma:internalName="TaxKeywordTaxHTField" ma:taxonomyFieldName="TaxKeyword" ma:displayName="Yrityksen avainsanat" ma:fieldId="{23f27201-bee3-471e-b2e7-b64fd8b7ca38}" ma:taxonomyMulti="true" ma:sspId="e0fef24e-4f71-4039-9c76-4c79d8ec5afe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5" nillable="true" ma:displayName="Taxonomy Catch All Column" ma:hidden="true" ma:list="{c0265218-4956-4108-b539-b0bd04493a35}" ma:internalName="TaxCatchAll" ma:showField="CatchAllData" ma:web="e8148b04-0e3b-4252-b898-963bc31c82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6" nillable="true" ma:displayName="Taxonomy Catch All Column1" ma:hidden="true" ma:list="{c0265218-4956-4108-b539-b0bd04493a35}" ma:internalName="TaxCatchAllLabel" ma:readOnly="true" ma:showField="CatchAllDataLabel" ma:web="e8148b04-0e3b-4252-b898-963bc31c82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AAC841D-859B-4DC3-A8C1-16125E6F7428}">
  <ds:schemaRefs>
    <ds:schemaRef ds:uri="http://schemas.microsoft.com/office/2006/documentManagement/types"/>
    <ds:schemaRef ds:uri="e8148b04-0e3b-4252-b898-963bc31c82bd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www.w3.org/XML/1998/namespace"/>
    <ds:schemaRef ds:uri="http://schemas.microsoft.com/office/infopath/2007/PartnerControls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F4A02054-0465-4794-84B6-2689F3B240E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805097-2EB3-4591-99EA-0DDF784876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148b04-0e3b-4252-b898-963bc31c82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2234</TotalTime>
  <Words>322</Words>
  <Application>Microsoft Macintosh PowerPoint</Application>
  <PresentationFormat>Laajakuva</PresentationFormat>
  <Paragraphs>67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2" baseType="lpstr">
      <vt:lpstr>Arial</vt:lpstr>
      <vt:lpstr>Calibri</vt:lpstr>
      <vt:lpstr>Wingdings 2</vt:lpstr>
      <vt:lpstr>Tumma teema</vt:lpstr>
      <vt:lpstr>Häiriöhyrrä- övning</vt:lpstr>
      <vt:lpstr>Häiriöhyrrä</vt:lpstr>
      <vt:lpstr>Planering och framförhållning</vt:lpstr>
      <vt:lpstr>Lägesbilden</vt:lpstr>
      <vt:lpstr>Ledning och hantering av situationen</vt:lpstr>
      <vt:lpstr>Kommunikation</vt:lpstr>
      <vt:lpstr>Återhämtning och utvärdering</vt:lpstr>
      <vt:lpstr>Baksida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Häiriöhyrrä-övning 2025</dc:title>
  <dc:subject/>
  <dc:creator/>
  <cp:keywords/>
  <dc:description/>
  <cp:lastModifiedBy>Minna Liuhto</cp:lastModifiedBy>
  <cp:revision>356</cp:revision>
  <dcterms:created xsi:type="dcterms:W3CDTF">2020-02-26T10:24:00Z</dcterms:created>
  <dcterms:modified xsi:type="dcterms:W3CDTF">2025-01-31T08:33:37Z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0x010100D97B88E924714D2BA8DA46FB397A5DA800F870506B6EE9054FB8B43713B68195FA</vt:lpwstr>
  </property>
  <property fmtid="{D5CDD505-2E9C-101B-9397-08002B2CF9AE}" pid="3" name="TaxKeyword">
    <vt:lpwstr/>
  </property>
</Properties>
</file>