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4"/>
  </p:sldMasterIdLst>
  <p:notesMasterIdLst>
    <p:notesMasterId r:id="rId13"/>
  </p:notesMasterIdLst>
  <p:sldIdLst>
    <p:sldId id="2145707449" r:id="rId5"/>
    <p:sldId id="2145707450" r:id="rId6"/>
    <p:sldId id="2145707453" r:id="rId7"/>
    <p:sldId id="2145707452" r:id="rId8"/>
    <p:sldId id="2145707454" r:id="rId9"/>
    <p:sldId id="2145707455" r:id="rId10"/>
    <p:sldId id="2145707456" r:id="rId11"/>
    <p:sldId id="2145707457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0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7D"/>
    <a:srgbClr val="00F6C1"/>
    <a:srgbClr val="003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16" autoAdjust="0"/>
    <p:restoredTop sz="86400"/>
  </p:normalViewPr>
  <p:slideViewPr>
    <p:cSldViewPr snapToGrid="0">
      <p:cViewPr varScale="1">
        <p:scale>
          <a:sx n="188" d="100"/>
          <a:sy n="188" d="100"/>
        </p:scale>
        <p:origin x="848" y="176"/>
      </p:cViewPr>
      <p:guideLst>
        <p:guide pos="3908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2648B-01A1-4299-AE49-1CC080F5CF79}" type="datetimeFigureOut">
              <a:rPr lang="fi-FI" smtClean="0"/>
              <a:t>31.1.2025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E72A0-DDA1-4703-95AC-0DD0DFB7B6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214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E72A0-DDA1-4703-95AC-0DD0DFB7B6AA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780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E72A0-DDA1-4703-95AC-0DD0DFB7B6A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245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E72A0-DDA1-4703-95AC-0DD0DFB7B6A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8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>
            <a:extLst>
              <a:ext uri="{FF2B5EF4-FFF2-40B4-BE49-F238E27FC236}">
                <a16:creationId xmlns:a16="http://schemas.microsoft.com/office/drawing/2014/main" id="{408A3918-658E-A941-9ABA-87EED3D154AC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ACA422B7-CAE3-65B6-8D91-900E97337D57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63605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D04312E-4D6E-C6CF-A2B3-E9B926FAE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92" y="207433"/>
            <a:ext cx="4451350" cy="11521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11565" y="1531402"/>
            <a:ext cx="6419272" cy="223841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spc="-100" baseline="0">
                <a:solidFill>
                  <a:schemeClr val="accent2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11565" y="4002236"/>
            <a:ext cx="6419273" cy="914400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none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10" name="Tekstin paikkamerkki 15">
            <a:extLst>
              <a:ext uri="{FF2B5EF4-FFF2-40B4-BE49-F238E27FC236}">
                <a16:creationId xmlns:a16="http://schemas.microsoft.com/office/drawing/2014/main" id="{1BB631A0-F46A-B4B7-9A96-FC0D9BF44C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1564" y="5250516"/>
            <a:ext cx="2888080" cy="2496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1800">
                <a:solidFill>
                  <a:schemeClr val="accent3"/>
                </a:solidFill>
              </a:defRPr>
            </a:lvl4pPr>
            <a:lvl5pPr marL="1828800" indent="0">
              <a:buNone/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 dirty="0" err="1"/>
              <a:t>First</a:t>
            </a:r>
            <a:r>
              <a:rPr lang="fi-FI" dirty="0"/>
              <a:t> </a:t>
            </a:r>
            <a:r>
              <a:rPr lang="fi-FI" dirty="0" err="1"/>
              <a:t>Last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  <p:sp>
        <p:nvSpPr>
          <p:cNvPr id="11" name="Tekstin paikkamerkki 15">
            <a:extLst>
              <a:ext uri="{FF2B5EF4-FFF2-40B4-BE49-F238E27FC236}">
                <a16:creationId xmlns:a16="http://schemas.microsoft.com/office/drawing/2014/main" id="{392E7ED5-AE16-1BAB-14BB-F20C4ED89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1564" y="5483861"/>
            <a:ext cx="2888080" cy="22911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1800">
                <a:solidFill>
                  <a:schemeClr val="accent3"/>
                </a:solidFill>
              </a:defRPr>
            </a:lvl4pPr>
            <a:lvl5pPr marL="1828800" indent="0">
              <a:buNone/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 dirty="0" err="1"/>
              <a:t>Title</a:t>
            </a:r>
            <a:r>
              <a:rPr lang="fi-FI" dirty="0"/>
              <a:t>, Company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28307B10-116B-AE9E-761A-419A7B04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C45A5E5-0169-01B0-4893-96E2ED38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168C08-042F-ED49-8366-0258D7ED67F1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National </a:t>
            </a:r>
            <a:r>
              <a:rPr lang="fi-FI" dirty="0" err="1"/>
              <a:t>Emergency</a:t>
            </a:r>
            <a:r>
              <a:rPr lang="fi-FI" dirty="0"/>
              <a:t> Supply </a:t>
            </a:r>
            <a:r>
              <a:rPr lang="fi-FI" dirty="0" err="1"/>
              <a:t>Agency</a:t>
            </a:r>
            <a:endParaRPr lang="fi-FI" dirty="0"/>
          </a:p>
        </p:txBody>
      </p:sp>
      <p:pic>
        <p:nvPicPr>
          <p:cNvPr id="37" name="Kuva 36">
            <a:extLst>
              <a:ext uri="{FF2B5EF4-FFF2-40B4-BE49-F238E27FC236}">
                <a16:creationId xmlns:a16="http://schemas.microsoft.com/office/drawing/2014/main" id="{1D23D36E-AEEA-0439-2C74-C85631EC7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90"/>
          <a:stretch/>
        </p:blipFill>
        <p:spPr>
          <a:xfrm>
            <a:off x="8101484" y="1245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3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äiriöhyrrä_texts in a straight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826F98-40EC-C042-9A36-34BA04AB2AAE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CDC648E-3851-85B5-D55A-5BAB3CB71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8E4FB4-D6A4-8E51-0219-043056F804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E677568-83C0-0A6D-1597-EC14825AAF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52800" y="637200"/>
            <a:ext cx="5364099" cy="536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6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nning and forecas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DA8E2836-6FD2-3CD6-0952-7DBDBDC1A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456B90B-D43D-790A-D9D1-0CA24CC6A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CA0C4E0-A8E3-9720-6E51-4190C223B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-1" t="-864" r="-2283" b="-1295"/>
          <a:stretch/>
        </p:blipFill>
        <p:spPr>
          <a:xfrm rot="4430844">
            <a:off x="10103314" y="1263008"/>
            <a:ext cx="1424436" cy="1533223"/>
          </a:xfrm>
          <a:prstGeom prst="rect">
            <a:avLst/>
          </a:prstGeom>
          <a:noFill/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424" y="2134838"/>
            <a:ext cx="4982817" cy="4204410"/>
          </a:xfrm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E1B64A-A382-A247-8454-98D7A8F44810}" type="datetime1">
              <a:rPr lang="fi-FI" smtClean="0"/>
              <a:t>31.1.2025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CDC648E-3851-85B5-D55A-5BAB3CB71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06BF78D-66BC-8BE3-7B20-1C9587827224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612CBA80-989F-7CD4-67C3-CDF7CF4DC0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64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14E76FAF-8A94-D9A3-20AC-DD9B4F4468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5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rati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891F43AF-B220-0BFE-BE70-1D8973997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1EEFB09A-3662-E549-27D6-CD461C28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14335A4-F189-2C62-2491-F919E67657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" r="-4878"/>
          <a:stretch/>
        </p:blipFill>
        <p:spPr>
          <a:xfrm>
            <a:off x="9897542" y="1478580"/>
            <a:ext cx="1157737" cy="106017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A58AFF57-2D0F-454F-44EC-C081BF7A3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" r="-4878"/>
          <a:stretch/>
        </p:blipFill>
        <p:spPr>
          <a:xfrm>
            <a:off x="10997472" y="1876145"/>
            <a:ext cx="1018755" cy="932903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00"/>
            <a:ext cx="4982817" cy="4204410"/>
          </a:xfrm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2A52B6-0EB3-774B-9754-83F075C3E15B}" type="datetime1">
              <a:rPr lang="fi-FI" smtClean="0"/>
              <a:t>31.1.2025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0EF9BF00-C6D5-6B0C-B1FA-A9FF572C1C04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D6ACDC5-25E4-F426-B0AE-33DD4117A4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432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FAAF5A5-C308-D14A-053C-0D04FF8B42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4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uation management and con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560822CF-E6B3-DE0B-75B2-D65AC23A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B324823D-C3D0-4A9F-B77D-7299661B7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C458701-8F64-6BD3-B8DD-32D3C894A6D7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00"/>
            <a:ext cx="4982817" cy="4204410"/>
          </a:xfrm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68CA465-4DC8-1955-C2B5-750B0F6CF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7375770">
            <a:off x="10161601" y="1630733"/>
            <a:ext cx="1210469" cy="80698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737BF957-3EC1-2CE4-3B1C-910E132751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17375770">
            <a:off x="10816310" y="2438972"/>
            <a:ext cx="1044688" cy="696459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9CF69A-CEEC-9F41-842F-DA7ECA190C17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CF2E332F-17C7-6F88-A9A2-614C9ECA6C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1B0F09E6-9EFC-7602-8DFD-E75ED3BC83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6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muni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B3C532DD-BABC-D6A7-F82E-C993D7DE2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62EC430D-9755-2754-E37C-368E267FB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9885492-B99B-FB31-BE4F-084C89A81E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rot="8589948" flipH="1">
            <a:off x="10024081" y="1217809"/>
            <a:ext cx="1284005" cy="1673416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38"/>
            <a:ext cx="4982817" cy="4204410"/>
          </a:xfrm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18E0F8-9D1A-E54D-9920-478229B1503B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380876B-EBC8-1197-960F-AE0335B99235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02B2F1A-A715-E27E-D462-B3E783029B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-432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59B2826-72FC-181B-8E79-CB36864E9D1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9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covery and assess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0490F8FF-C466-4A7E-8260-F35F419B3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05365"/>
            <a:ext cx="11426283" cy="522620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7E5F7BED-9426-6149-90DC-F2CA3825B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2043" y="1781093"/>
            <a:ext cx="7498080" cy="4047214"/>
          </a:xfrm>
          <a:prstGeom prst="rect">
            <a:avLst/>
          </a:prstGeom>
          <a:gradFill>
            <a:gsLst>
              <a:gs pos="0">
                <a:schemeClr val="bg1">
                  <a:alpha val="65000"/>
                </a:schemeClr>
              </a:gs>
              <a:gs pos="57000">
                <a:schemeClr val="bg1">
                  <a:alpha val="64824"/>
                </a:schemeClr>
              </a:gs>
              <a:gs pos="100000">
                <a:schemeClr val="accent4">
                  <a:alpha val="12776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521" y="460034"/>
            <a:ext cx="9533859" cy="608431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EC3FBA36-9181-75BA-AD81-85937B097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85569" y="1427659"/>
            <a:ext cx="1009596" cy="1050182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C2718947-4749-A086-1CCB-3D2B0DE44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61732" y="2302744"/>
            <a:ext cx="807364" cy="839820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EE7A0D-4C3B-F04E-B313-67D71DF55E25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7C-9E50-4982-C5E0-64869E4015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98800" y="2134838"/>
            <a:ext cx="4982817" cy="4204410"/>
          </a:xfrm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endParaRPr lang="en-US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60376E1-F37A-0FBF-3C6C-46053ED05270}"/>
              </a:ext>
            </a:extLst>
          </p:cNvPr>
          <p:cNvSpPr txBox="1">
            <a:spLocks/>
          </p:cNvSpPr>
          <p:nvPr userDrawn="1"/>
        </p:nvSpPr>
        <p:spPr>
          <a:xfrm>
            <a:off x="862519" y="239269"/>
            <a:ext cx="2947482" cy="4312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200" b="1" dirty="0">
                <a:solidFill>
                  <a:schemeClr val="tx1"/>
                </a:solidFill>
              </a:rPr>
              <a:t>HÄIRIÖHYRRÄ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6DBE022D-F409-33C5-92BE-5C28D4C87D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2960000">
            <a:off x="1011600" y="1548000"/>
            <a:ext cx="4430268" cy="4430268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C1FAF321-C003-55CE-5AF6-0923833596F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200" y="1425600"/>
            <a:ext cx="4676394" cy="4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9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 p14:bounceEnd="50000">
                                          <p:cBhvr>
                                            <p:cTn id="6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8880000">
                                          <p:cBhvr>
                                            <p:cTn id="6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kusan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Muokkaa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26BE24-9FD6-3E55-211E-BD1B6A4F7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225EBDC-7151-F641-A88F-DFE9579B9408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4020FE-798D-6BF4-5AF9-F4A1C8996442}"/>
              </a:ext>
            </a:extLst>
          </p:cNvPr>
          <p:cNvSpPr>
            <a:spLocks noGrp="1" noChangeAspect="1"/>
          </p:cNvSpPr>
          <p:nvPr>
            <p:ph idx="1" hasCustomPrompt="1"/>
          </p:nvPr>
        </p:nvSpPr>
        <p:spPr>
          <a:xfrm>
            <a:off x="3819880" y="864108"/>
            <a:ext cx="7414175" cy="3651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Clr>
                <a:schemeClr val="accent1"/>
              </a:buClr>
              <a:buFontTx/>
              <a:buNone/>
              <a:defRPr b="1"/>
            </a:lvl1pPr>
            <a:lvl2pPr marL="502920" indent="0">
              <a:buClr>
                <a:schemeClr val="accent1"/>
              </a:buClr>
              <a:buFontTx/>
              <a:buNone/>
              <a:defRPr/>
            </a:lvl2pPr>
            <a:lvl3pPr marL="960120" indent="0">
              <a:buClr>
                <a:schemeClr val="accent1"/>
              </a:buClr>
              <a:buFontTx/>
              <a:buNone/>
              <a:defRPr/>
            </a:lvl3pPr>
            <a:lvl4pPr marL="1417320" indent="0">
              <a:buClr>
                <a:schemeClr val="accent1"/>
              </a:buClr>
              <a:buFontTx/>
              <a:buNone/>
              <a:defRPr/>
            </a:lvl4pPr>
            <a:lvl5pPr marL="1874520" indent="0">
              <a:buClr>
                <a:schemeClr val="accent1"/>
              </a:buClr>
              <a:buFontTx/>
              <a:buNone/>
              <a:defRPr/>
            </a:lvl5pPr>
          </a:lstStyle>
          <a:p>
            <a:pPr lvl="0"/>
            <a:r>
              <a:rPr lang="fi-FI" dirty="0"/>
              <a:t>Muokkaa tekstin perustyylejä</a:t>
            </a:r>
            <a:br>
              <a:rPr lang="fi-FI" dirty="0"/>
            </a:br>
            <a:br>
              <a:rPr lang="fi-FI" dirty="0"/>
            </a:b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1278655-C008-C4C2-4030-6C8B7C82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4EC4A-653D-8E0C-F89B-B1FBB6356A9A}"/>
              </a:ext>
            </a:extLst>
          </p:cNvPr>
          <p:cNvSpPr>
            <a:spLocks noGrp="1" noChangeAspect="1"/>
          </p:cNvSpPr>
          <p:nvPr>
            <p:ph idx="14" hasCustomPrompt="1"/>
          </p:nvPr>
        </p:nvSpPr>
        <p:spPr>
          <a:xfrm>
            <a:off x="3819880" y="1606379"/>
            <a:ext cx="7414175" cy="4213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Clr>
                <a:schemeClr val="accent1"/>
              </a:buClr>
              <a:buFontTx/>
              <a:buNone/>
              <a:defRPr b="0"/>
            </a:lvl1pPr>
            <a:lvl2pPr marL="502920" indent="0">
              <a:buClr>
                <a:schemeClr val="accent1"/>
              </a:buClr>
              <a:buFontTx/>
              <a:buNone/>
              <a:defRPr/>
            </a:lvl2pPr>
            <a:lvl3pPr marL="960120" indent="0">
              <a:buClr>
                <a:schemeClr val="accent1"/>
              </a:buClr>
              <a:buFontTx/>
              <a:buNone/>
              <a:defRPr/>
            </a:lvl3pPr>
            <a:lvl4pPr marL="1417320" indent="0">
              <a:buClr>
                <a:schemeClr val="accent1"/>
              </a:buClr>
              <a:buFontTx/>
              <a:buNone/>
              <a:defRPr/>
            </a:lvl4pPr>
            <a:lvl5pPr marL="1874520" indent="0">
              <a:buClr>
                <a:schemeClr val="accent1"/>
              </a:buClr>
              <a:buFontTx/>
              <a:buNone/>
              <a:defRPr/>
            </a:lvl5pPr>
          </a:lstStyle>
          <a:p>
            <a:pPr lvl="0"/>
            <a:r>
              <a:rPr lang="fi-FI" dirty="0" err="1"/>
              <a:t>Muokaa</a:t>
            </a:r>
            <a:r>
              <a:rPr lang="fi-FI" dirty="0"/>
              <a:t> tekstin perustyyliä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021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 ja tekstipalst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3087" y="467160"/>
            <a:ext cx="4997921" cy="60843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560598"/>
            <a:ext cx="4982817" cy="4204410"/>
          </a:xfrm>
        </p:spPr>
        <p:txBody>
          <a:bodyPr/>
          <a:lstStyle>
            <a:lvl1pPr>
              <a:defRPr sz="13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420A0C-AD44-4642-A6B5-CBF697E91FC7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82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leveä palsta vasen tas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21" y="552216"/>
            <a:ext cx="9342295" cy="60843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BCAC8B-AE5A-C548-BE1D-6F815E067D8E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8A6491-F34A-5A24-94F7-1B49819B0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57" y="1276898"/>
            <a:ext cx="9317959" cy="4875638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4ECA18-F54A-B5CF-D31D-E1F2AE58DC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57225" y="188994"/>
            <a:ext cx="3417068" cy="307187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tx2"/>
                </a:solidFill>
              </a:defRPr>
            </a:lvl1pPr>
            <a:lvl2pPr marL="502920" indent="0">
              <a:buFontTx/>
              <a:buNone/>
              <a:defRPr>
                <a:solidFill>
                  <a:schemeClr val="tx2"/>
                </a:solidFill>
              </a:defRPr>
            </a:lvl2pPr>
            <a:lvl3pPr marL="960120" indent="0">
              <a:buFontTx/>
              <a:buNone/>
              <a:defRPr>
                <a:solidFill>
                  <a:schemeClr val="tx2"/>
                </a:solidFill>
              </a:defRPr>
            </a:lvl3pPr>
            <a:lvl4pPr marL="1417320" indent="0">
              <a:buFontTx/>
              <a:buNone/>
              <a:defRPr>
                <a:solidFill>
                  <a:schemeClr val="tx2"/>
                </a:solidFill>
              </a:defRPr>
            </a:lvl4pPr>
            <a:lvl5pPr marL="1874520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Muokkaa tekstin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91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vasen_tekstipalsta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660C5F-2455-D84B-8879-AD3262634434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3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>
            <a:off x="-1" y="0"/>
            <a:ext cx="11410123" cy="63616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864109"/>
            <a:ext cx="10518001" cy="6084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2" y="1780338"/>
            <a:ext cx="9810917" cy="420441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77F0F-DD0F-414F-A44C-F4A00A905434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</p:spTree>
    <p:extLst>
      <p:ext uri="{BB962C8B-B14F-4D97-AF65-F5344CB8AC3E}">
        <p14:creationId xmlns:p14="http://schemas.microsoft.com/office/powerpoint/2010/main" val="199340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26BE24-9FD6-3E55-211E-BD1B6A4F7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C602A84-210D-F743-8FBE-EB004EB4BD5E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4020FE-798D-6BF4-5AF9-F4A1C8996442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3696511" y="864108"/>
            <a:ext cx="7647350" cy="51206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1278655-C008-C4C2-4030-6C8B7C82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140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>
            <a:off x="0" y="-2"/>
            <a:ext cx="11410122" cy="63601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7233502" cy="608431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3" y="1780338"/>
            <a:ext cx="6540727" cy="420441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31EF-1AD4-5540-B4AC-CAAF374609AE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National Emergency Supply Agency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8" name="Kuvan paikkamerkki 11">
            <a:extLst>
              <a:ext uri="{FF2B5EF4-FFF2-40B4-BE49-F238E27FC236}">
                <a16:creationId xmlns:a16="http://schemas.microsoft.com/office/drawing/2014/main" id="{A8EAB564-DBD6-4CA2-553E-AE29848FB08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880995" y="-2"/>
            <a:ext cx="3529127" cy="6346854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64092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pu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>
            <a:extLst>
              <a:ext uri="{FF2B5EF4-FFF2-40B4-BE49-F238E27FC236}">
                <a16:creationId xmlns:a16="http://schemas.microsoft.com/office/drawing/2014/main" id="{02B1E297-1FD9-BF97-92FE-8D5A3FFD0D56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5F4F70-DFA6-D389-8486-78A11B64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E2B0F16A-121D-D8DD-F700-C3FF75A7E701}"/>
              </a:ext>
            </a:extLst>
          </p:cNvPr>
          <p:cNvSpPr/>
          <p:nvPr userDrawn="1"/>
        </p:nvSpPr>
        <p:spPr>
          <a:xfrm>
            <a:off x="960003" y="6219824"/>
            <a:ext cx="2483588" cy="63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A3E9DF30-27B9-61C4-9D3A-890C0EB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797AA0-8694-1A4F-BBB8-F93ECD2BC14A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-14316"/>
            <a:ext cx="12192000" cy="63610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National Emergency Supply Agency</a:t>
            </a:r>
            <a:endParaRPr lang="fi-FI" dirty="0"/>
          </a:p>
        </p:txBody>
      </p:sp>
      <p:pic>
        <p:nvPicPr>
          <p:cNvPr id="12" name="Kuva 1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652A30D-C48B-7A63-B7D7-73684E6706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046" y="771494"/>
            <a:ext cx="4387317" cy="833475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FE21B62B-92D6-B342-513A-814936495279}"/>
              </a:ext>
            </a:extLst>
          </p:cNvPr>
          <p:cNvSpPr txBox="1"/>
          <p:nvPr userDrawn="1"/>
        </p:nvSpPr>
        <p:spPr>
          <a:xfrm>
            <a:off x="5637896" y="2027463"/>
            <a:ext cx="52856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Fiksua huoltovarmuutta yhdessä.</a:t>
            </a:r>
          </a:p>
          <a:p>
            <a:pPr algn="l"/>
            <a:endParaRPr lang="fi-FI" sz="3200" b="0" i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Varmuuden</a:t>
            </a:r>
            <a:b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200" b="0" i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vuoksi.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8AFE57A-F753-26C4-6F54-8AEFF8973F42}"/>
              </a:ext>
            </a:extLst>
          </p:cNvPr>
          <p:cNvSpPr txBox="1"/>
          <p:nvPr userDrawn="1"/>
        </p:nvSpPr>
        <p:spPr>
          <a:xfrm>
            <a:off x="5637896" y="5057510"/>
            <a:ext cx="2331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b="0" i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huoltovarmuuskeskus.fi</a:t>
            </a:r>
            <a:endParaRPr lang="fi-FI" sz="14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DC379CB-CB74-A50F-9078-E87FBDE1038C}"/>
              </a:ext>
            </a:extLst>
          </p:cNvPr>
          <p:cNvSpPr txBox="1"/>
          <p:nvPr userDrawn="1"/>
        </p:nvSpPr>
        <p:spPr>
          <a:xfrm>
            <a:off x="7982374" y="5057510"/>
            <a:ext cx="2331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varmuudenvuoksi.fi</a:t>
            </a:r>
          </a:p>
        </p:txBody>
      </p:sp>
      <p:pic>
        <p:nvPicPr>
          <p:cNvPr id="33" name="Kuva 32">
            <a:extLst>
              <a:ext uri="{FF2B5EF4-FFF2-40B4-BE49-F238E27FC236}">
                <a16:creationId xmlns:a16="http://schemas.microsoft.com/office/drawing/2014/main" id="{DC8E9DAD-D183-DE6F-4C19-26FA7C8EB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1"/>
          <a:stretch/>
        </p:blipFill>
        <p:spPr>
          <a:xfrm>
            <a:off x="0" y="-12519"/>
            <a:ext cx="4112022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24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>
            <a:extLst>
              <a:ext uri="{FF2B5EF4-FFF2-40B4-BE49-F238E27FC236}">
                <a16:creationId xmlns:a16="http://schemas.microsoft.com/office/drawing/2014/main" id="{E2B0F16A-121D-D8DD-F700-C3FF75A7E701}"/>
              </a:ext>
            </a:extLst>
          </p:cNvPr>
          <p:cNvSpPr/>
          <p:nvPr userDrawn="1"/>
        </p:nvSpPr>
        <p:spPr>
          <a:xfrm>
            <a:off x="960003" y="6219824"/>
            <a:ext cx="2483588" cy="638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02B1E297-1FD9-BF97-92FE-8D5A3FFD0D56}"/>
              </a:ext>
            </a:extLst>
          </p:cNvPr>
          <p:cNvSpPr/>
          <p:nvPr userDrawn="1"/>
        </p:nvSpPr>
        <p:spPr>
          <a:xfrm flipH="1">
            <a:off x="0" y="6219824"/>
            <a:ext cx="960003" cy="638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0" y="-14316"/>
            <a:ext cx="12192000" cy="63610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" name="Kuva 32">
            <a:extLst>
              <a:ext uri="{FF2B5EF4-FFF2-40B4-BE49-F238E27FC236}">
                <a16:creationId xmlns:a16="http://schemas.microsoft.com/office/drawing/2014/main" id="{DC8E9DAD-D183-DE6F-4C19-26FA7C8EB8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1"/>
          <a:stretch/>
        </p:blipFill>
        <p:spPr>
          <a:xfrm>
            <a:off x="0" y="-12519"/>
            <a:ext cx="4112022" cy="6361043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BB881B9F-439E-1FCB-CD15-EB942B497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72" y="4929334"/>
            <a:ext cx="4451350" cy="1152114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5F4F70-DFA6-D389-8486-78A11B64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6690"/>
            <a:ext cx="96000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A3E9DF30-27B9-61C4-9D3A-890C0EB9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6929" y="6426690"/>
            <a:ext cx="181347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720985-690B-2141-945D-6CE4265732B8}" type="datetime1">
              <a:rPr lang="fi-FI" smtClean="0"/>
              <a:t>31.1.2025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2607886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41B2FB3-ED05-3345-B752-105E980666BA}"/>
              </a:ext>
            </a:extLst>
          </p:cNvPr>
          <p:cNvSpPr/>
          <p:nvPr userDrawn="1"/>
        </p:nvSpPr>
        <p:spPr>
          <a:xfrm flipH="1" flipV="1">
            <a:off x="960001" y="6356344"/>
            <a:ext cx="11231998" cy="5016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8DE51E1F-13ED-B7DB-DD0C-BDDBE5B10746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A04028-65E0-D326-0C5E-52A9310430C0}"/>
              </a:ext>
            </a:extLst>
          </p:cNvPr>
          <p:cNvSpPr/>
          <p:nvPr userDrawn="1"/>
        </p:nvSpPr>
        <p:spPr>
          <a:xfrm flipH="1">
            <a:off x="11410122" y="-1"/>
            <a:ext cx="781878" cy="63563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10848090" cy="6084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002" y="1780338"/>
            <a:ext cx="10118815" cy="420441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48FC63-523A-3C4B-9331-FB4D12841E60}" type="datetime1">
              <a:rPr lang="fi-FI" smtClean="0"/>
              <a:t>31.1.2025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National Emergency Supply Agency</a:t>
            </a:r>
          </a:p>
        </p:txBody>
      </p:sp>
      <p:sp>
        <p:nvSpPr>
          <p:cNvPr id="10" name="Tekstin paikkamerkki 7">
            <a:extLst>
              <a:ext uri="{FF2B5EF4-FFF2-40B4-BE49-F238E27FC236}">
                <a16:creationId xmlns:a16="http://schemas.microsoft.com/office/drawing/2014/main" id="{937A5AE3-0E53-7210-5E6A-5BE329A591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5" y="245096"/>
            <a:ext cx="3187746" cy="311215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Osion nimi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362CFD-F472-E4AB-EB16-181891327130}"/>
              </a:ext>
            </a:extLst>
          </p:cNvPr>
          <p:cNvSpPr/>
          <p:nvPr userDrawn="1"/>
        </p:nvSpPr>
        <p:spPr>
          <a:xfrm flipV="1">
            <a:off x="-1" y="6356341"/>
            <a:ext cx="960002" cy="501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256B57-9648-BC7C-B987-11C1AEE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23585"/>
            <a:ext cx="960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CDC648E-3851-85B5-D55A-5BAB3CB717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0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FCB8517D-348B-D156-C05B-801CE771D16D}"/>
              </a:ext>
            </a:extLst>
          </p:cNvPr>
          <p:cNvSpPr/>
          <p:nvPr userDrawn="1"/>
        </p:nvSpPr>
        <p:spPr>
          <a:xfrm>
            <a:off x="960003" y="6356350"/>
            <a:ext cx="2483588" cy="501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 dirty="0"/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3443591" cy="6356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864109"/>
            <a:ext cx="2947482" cy="4860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 noChangeAspect="1"/>
          </p:cNvSpPr>
          <p:nvPr>
            <p:ph type="body" idx="1"/>
          </p:nvPr>
        </p:nvSpPr>
        <p:spPr>
          <a:xfrm>
            <a:off x="3696511" y="864108"/>
            <a:ext cx="7647350" cy="51206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26690"/>
            <a:ext cx="960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C7CDAA5F-9A33-774A-8B21-84372EDB0699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6929" y="6426690"/>
            <a:ext cx="18134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F5DE6A0-CBD2-B746-A9FE-AA20DF0D6B75}" type="datetime1">
              <a:rPr lang="fi-FI" smtClean="0"/>
              <a:t>31.1.2025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512" y="6426690"/>
            <a:ext cx="7647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National </a:t>
            </a:r>
            <a:r>
              <a:rPr lang="fi-FI" dirty="0" err="1"/>
              <a:t>Emergency</a:t>
            </a:r>
            <a:r>
              <a:rPr lang="fi-FI" dirty="0"/>
              <a:t> Supply </a:t>
            </a:r>
            <a:r>
              <a:rPr lang="fi-FI" dirty="0" err="1"/>
              <a:t>Agency</a:t>
            </a:r>
            <a:endParaRPr lang="fi-FI" dirty="0"/>
          </a:p>
        </p:txBody>
      </p:sp>
      <p:pic>
        <p:nvPicPr>
          <p:cNvPr id="19" name="Kuva 18" descr="Kuva, joka sisältää kohteen teksti, kuljetus, lentokone, vektorigrafiikka&#10;&#10;Kuvaus luotu automaattisesti">
            <a:extLst>
              <a:ext uri="{FF2B5EF4-FFF2-40B4-BE49-F238E27FC236}">
                <a16:creationId xmlns:a16="http://schemas.microsoft.com/office/drawing/2014/main" id="{E5A741F9-BD24-CA9C-8C14-87785A89354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6331" y="102628"/>
            <a:ext cx="582713" cy="5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1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49" r:id="rId2"/>
    <p:sldLayoutId id="2147484044" r:id="rId3"/>
    <p:sldLayoutId id="2147484057" r:id="rId4"/>
    <p:sldLayoutId id="2147484059" r:id="rId5"/>
    <p:sldLayoutId id="2147484060" r:id="rId6"/>
    <p:sldLayoutId id="2147484061" r:id="rId7"/>
    <p:sldLayoutId id="2147484046" r:id="rId8"/>
    <p:sldLayoutId id="2147484062" r:id="rId9"/>
    <p:sldLayoutId id="2147484042" r:id="rId10"/>
    <p:sldLayoutId id="2147484045" r:id="rId11"/>
    <p:sldLayoutId id="2147484033" r:id="rId12"/>
    <p:sldLayoutId id="2147484021" r:id="rId13"/>
    <p:sldLayoutId id="2147484037" r:id="rId14"/>
    <p:sldLayoutId id="2147484040" r:id="rId15"/>
    <p:sldLayoutId id="2147484051" r:id="rId16"/>
    <p:sldLayoutId id="2147484041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6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100000"/>
        </a:lnSpc>
        <a:spcBef>
          <a:spcPts val="250"/>
        </a:spcBef>
        <a:spcAft>
          <a:spcPts val="25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7BE74E-B021-D06D-8666-DA1815E001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11565" y="1531402"/>
            <a:ext cx="6419272" cy="22384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-10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Häiriöhyrrä</a:t>
            </a:r>
            <a:br>
              <a:rPr kumimoji="0" lang="en-GB" sz="5400" b="0" i="0" u="none" strike="noStrike" kern="1200" cap="none" spc="-1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5400" b="0" i="0" u="none" strike="noStrike" kern="1200" cap="none" spc="-1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exercise tool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CCDDA5F-3E35-F0AB-45B4-13CC9D769DCA}"/>
              </a:ext>
            </a:extLst>
          </p:cNvPr>
          <p:cNvSpPr>
            <a:spLocks/>
          </p:cNvSpPr>
          <p:nvPr/>
        </p:nvSpPr>
        <p:spPr>
          <a:xfrm>
            <a:off x="1311275" y="5249863"/>
            <a:ext cx="2887663" cy="2508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Updated 1.10.2024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68ED974-FF33-179B-7DA1-07CCFA4F5790}"/>
              </a:ext>
            </a:extLst>
          </p:cNvPr>
          <p:cNvSpPr>
            <a:spLocks/>
          </p:cNvSpPr>
          <p:nvPr/>
        </p:nvSpPr>
        <p:spPr>
          <a:xfrm>
            <a:off x="1311275" y="5483225"/>
            <a:ext cx="2887663" cy="2301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Emergency Supply Agency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FAFADD-C1DA-F1B5-6452-92E8201D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noProof="0" smtClean="0"/>
              <a:pPr/>
              <a:t>1</a:t>
            </a:fld>
            <a:endParaRPr lang="en-GB" noProof="0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86A599F-1D1B-43FE-7CE3-49F832E0A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8C08-042F-ED49-8366-0258D7ED67F1}" type="datetime1">
              <a:rPr lang="en-GB" noProof="0" smtClean="0"/>
              <a:t>31/01/2025</a:t>
            </a:fld>
            <a:endParaRPr lang="en-GB" noProof="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CC343A2-7252-9DE7-F353-47946E59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598302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87E2CFE9-643B-C6A4-0717-3159A808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Häiriöhyrrä</a:t>
            </a:r>
            <a:endParaRPr lang="en-GB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79BAB1E-6351-E42B-492C-270A7417D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4089168-D0F1-F523-B38B-E3CC25D8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26F98-40EC-C042-9A36-34BA04AB2AAE}" type="datetime1">
              <a:rPr lang="en-GB" noProof="0" smtClean="0"/>
              <a:t>31/01/2025</a:t>
            </a:fld>
            <a:endParaRPr lang="en-GB" noProof="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E0020BC-B409-0DFE-A3E7-5CC50811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1661846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C614B2-65D3-92B8-A854-4E602E3D09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Planning and forecasting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42A404-86C4-26D6-1B7F-EE51016DA250}"/>
              </a:ext>
            </a:extLst>
          </p:cNvPr>
          <p:cNvSpPr>
            <a:spLocks/>
          </p:cNvSpPr>
          <p:nvPr/>
        </p:nvSpPr>
        <p:spPr>
          <a:xfrm>
            <a:off x="5699124" y="2135188"/>
            <a:ext cx="4664075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Auxiliary questions: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kind of preparedness cooperation is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already being carried out to forecast the threat?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would forecasting be most effective?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should changes in the operating environment be taken into account in forecasting?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do you ensure that relevant lessons learned in the past (e.g. in exercises and real life) are taken into account in the forecasting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of future threats?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DDB40-5933-F454-306F-161EEB64F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838705B-1DD1-C63D-262A-5AE8B0630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1B64A-A382-A247-8454-98D7A8F44810}" type="datetime1">
              <a:rPr lang="en-GB" noProof="0" smtClean="0"/>
              <a:t>31/01/2025</a:t>
            </a:fld>
            <a:endParaRPr lang="en-GB" noProof="0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7281FBB-0CC3-9222-ECF3-F72D1D990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279183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F9AB75-8C7E-E2AF-00F9-40678472D7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Operational picture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A33BE5-0866-F3D1-37BD-982F1B1BA054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5544608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Auxiliary questions: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Who is first informed of the disruption?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Who compiles the common operational picture?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kind of information is needed about the situation?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How, with what and to whom is information shared?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is a shared understanding of the situation achieved?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challenges can you identify in the establishment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of the common operational picture?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DC1104F-3AAC-2434-B2DC-1ECF6343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5FDB3B-E7C6-42A9-7760-5522BB691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52B6-0EB3-774B-9754-83F075C3E15B}" type="datetime1">
              <a:rPr lang="en-GB" noProof="0" smtClean="0"/>
              <a:t>31/01/2025</a:t>
            </a:fld>
            <a:endParaRPr lang="en-GB" noProof="0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B2E73E-F333-C753-DBE6-8869C413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25600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F8D920-EB55-4CBE-9E24-CF9F5EC526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Situation management and control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3A2456-DA25-12A6-9814-87FAA9D52F39}"/>
              </a:ext>
            </a:extLst>
          </p:cNvPr>
          <p:cNvSpPr>
            <a:spLocks/>
          </p:cNvSpPr>
          <p:nvPr/>
        </p:nvSpPr>
        <p:spPr>
          <a:xfrm>
            <a:off x="5699126" y="2135188"/>
            <a:ext cx="5592022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Auxiliary questions: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Who manages the situation, and how are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responsibilities divided?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information do you need for making decisions?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does the situation impact your sector or organisation?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are the resources required in the situation coordinated?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Have interdependencies between local actors been identified?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are the challenges associated with situation management and control?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ED9290E-A670-4E7E-C7A2-A8D4C86C8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C5212BC-FA54-1B2E-4225-ED0DBF87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CF69A-CEEC-9F41-842F-DA7ECA190C17}" type="datetime1">
              <a:rPr lang="en-GB" smtClean="0"/>
              <a:t>31/01/2025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5F2F7C5-8F06-42F2-4829-190CBEDC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5833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D0D5AD-DF6F-680A-523C-93DD228F80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Communications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FB71E6-0121-2E47-B46A-7DF2753CFEC0}"/>
              </a:ext>
            </a:extLst>
          </p:cNvPr>
          <p:cNvSpPr>
            <a:spLocks/>
          </p:cNvSpPr>
          <p:nvPr/>
        </p:nvSpPr>
        <p:spPr>
          <a:xfrm>
            <a:off x="5699124" y="2135188"/>
            <a:ext cx="555138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Auxiliary questions: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is information about the situation communicated?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are communications coordinated?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Which communications channels do you use?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hinders consistent communications?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could you mitigate local communications challenges?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will you communicate after phones and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the internet stop working?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Who will be informed and how of the end of the situation?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3233041-3234-777D-5998-01711056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4E1C972-3BE1-F19A-013F-1712AAEB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E0F8-9D1A-E54D-9920-478229B1503B}" type="datetime1">
              <a:rPr lang="en-GB" smtClean="0"/>
              <a:t>31.1.2025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FAA4F5B-4567-7174-248E-1C15D27C0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347838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496AB4-5E5D-13BD-E119-0C1765DEA8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3521" y="460034"/>
            <a:ext cx="9533859" cy="6084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-6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Recovery and assessment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CC30639-068E-5BB6-8B8E-9CA6393FB640}"/>
              </a:ext>
            </a:extLst>
          </p:cNvPr>
          <p:cNvSpPr>
            <a:spLocks/>
          </p:cNvSpPr>
          <p:nvPr/>
        </p:nvSpPr>
        <p:spPr>
          <a:xfrm>
            <a:off x="5699125" y="2135188"/>
            <a:ext cx="4983163" cy="4203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200"/>
              </a:spcBef>
              <a:buClr>
                <a:schemeClr val="accent1"/>
              </a:buClr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Auxiliary questions: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do you know that the emergency situation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has ended?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do you need to take into account in recovery </a:t>
            </a:r>
            <a:b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in terms of cooperation, customers and services?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What challenges could you face in recovery?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How is the situation jointly assessed?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Can you identify an actor in the area who could take responsibility for the cooperation related to exercises focusing on this disruption?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AA0B8DF6-6476-81DB-918A-BD7215D1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B0C499-7F60-1CA5-0D20-BCCB3E00C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7A0D-4C3B-F04E-B313-67D71DF55E25}" type="datetime1">
              <a:rPr lang="en-GB" smtClean="0"/>
              <a:t>31.1.2025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7BC8741-3536-FCE2-D367-E7E7442EF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143573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AD8631D6-184F-A9D1-2E8F-BBCFFDE3E2A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-1139687"/>
            <a:ext cx="2947482" cy="7288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6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-6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Back page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4B86790-F527-ECDA-CD79-2BAF73208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AA5F-9A33-774A-8B21-84372EDB0699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2787BD4-E67F-8AEA-895D-61DC0419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0985-690B-2141-945D-6CE4265732B8}" type="datetime1">
              <a:rPr lang="en-GB" smtClean="0"/>
              <a:t>31.1.2025</a:t>
            </a:fld>
            <a:endParaRPr lang="en-GB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E64550B-277E-6325-27F1-B650E8D74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National Emergency Supply Agency</a:t>
            </a:r>
          </a:p>
        </p:txBody>
      </p:sp>
    </p:spTree>
    <p:extLst>
      <p:ext uri="{BB962C8B-B14F-4D97-AF65-F5344CB8AC3E}">
        <p14:creationId xmlns:p14="http://schemas.microsoft.com/office/powerpoint/2010/main" val="377226471"/>
      </p:ext>
    </p:extLst>
  </p:cSld>
  <p:clrMapOvr>
    <a:masterClrMapping/>
  </p:clrMapOvr>
</p:sld>
</file>

<file path=ppt/theme/theme1.xml><?xml version="1.0" encoding="utf-8"?>
<a:theme xmlns:a="http://schemas.openxmlformats.org/drawingml/2006/main" name="Tumma teema">
  <a:themeElements>
    <a:clrScheme name="NESA">
      <a:dk1>
        <a:srgbClr val="000000"/>
      </a:dk1>
      <a:lt1>
        <a:srgbClr val="FFFFFF"/>
      </a:lt1>
      <a:dk2>
        <a:srgbClr val="005157"/>
      </a:dk2>
      <a:lt2>
        <a:srgbClr val="83FFE4"/>
      </a:lt2>
      <a:accent1>
        <a:srgbClr val="00C09A"/>
      </a:accent1>
      <a:accent2>
        <a:srgbClr val="00E599"/>
      </a:accent2>
      <a:accent3>
        <a:srgbClr val="5F66B3"/>
      </a:accent3>
      <a:accent4>
        <a:srgbClr val="BCB7FF"/>
      </a:accent4>
      <a:accent5>
        <a:srgbClr val="DBFFFF"/>
      </a:accent5>
      <a:accent6>
        <a:srgbClr val="5431B2"/>
      </a:accent6>
      <a:hlink>
        <a:srgbClr val="00C09A"/>
      </a:hlink>
      <a:folHlink>
        <a:srgbClr val="00C09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ehy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vk_esityspohja_suomi" id="{0880EB1B-CCFF-F144-B06F-C8C3C7EDBF80}" vid="{488B5F69-11B0-2540-8451-9406467BCF5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e8148b04-0e3b-4252-b898-963bc31c82bd">
      <Terms xmlns="http://schemas.microsoft.com/office/infopath/2007/PartnerControls"/>
    </TaxKeywordTaxHTField>
    <ValoWorkspaceOwner xmlns="e8148b04-0e3b-4252-b898-963bc31c82bd">
      <UserInfo>
        <DisplayName/>
        <AccountId xsi:nil="true"/>
        <AccountType/>
      </UserInfo>
    </ValoWorkspaceOwner>
    <ValoWorkspaceDocumentLanguage xmlns="e8148b04-0e3b-4252-b898-963bc31c82bd">Suomi</ValoWorkspaceDocumentLanguage>
    <ValoWorkspacePreservationTime xmlns="e8148b04-0e3b-4252-b898-963bc31c82bd">5 vuotta</ValoWorkspacePreservationTime>
    <WorkSpaceOtherOrganisation xmlns="e8148b04-0e3b-4252-b898-963bc31c82bd" xsi:nil="true"/>
    <TaxCatchAll xmlns="e8148b04-0e3b-4252-b898-963bc31c82bd"/>
    <ValoWorkspaceConfidentiality xmlns="e8148b04-0e3b-4252-b898-963bc31c82bd">Julkinen</ValoWorkspaceConfidentiality>
    <ValoWorkspaceDocumentType xmlns="e8148b04-0e3b-4252-b898-963bc31c82b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Valo Työtilan dokumentti" ma:contentTypeID="0x010100D97B88E924714D2BA8DA46FB397A5DA800F870506B6EE9054FB8B43713B68195FA" ma:contentTypeVersion="10" ma:contentTypeDescription="Luo uusi asiakirja." ma:contentTypeScope="" ma:versionID="c48292870aa72e83f3a8122e2ba0a469">
  <xsd:schema xmlns:xsd="http://www.w3.org/2001/XMLSchema" xmlns:xs="http://www.w3.org/2001/XMLSchema" xmlns:p="http://schemas.microsoft.com/office/2006/metadata/properties" xmlns:ns2="e8148b04-0e3b-4252-b898-963bc31c82bd" targetNamespace="http://schemas.microsoft.com/office/2006/metadata/properties" ma:root="true" ma:fieldsID="0c2a5fd41da278c0f90406121cbd0ddb" ns2:_="">
    <xsd:import namespace="e8148b04-0e3b-4252-b898-963bc31c82bd"/>
    <xsd:element name="properties">
      <xsd:complexType>
        <xsd:sequence>
          <xsd:element name="documentManagement">
            <xsd:complexType>
              <xsd:all>
                <xsd:element ref="ns2:ValoWorkspaceDocumentLanguage" minOccurs="0"/>
                <xsd:element ref="ns2:ValoWorkspaceOwner" minOccurs="0"/>
                <xsd:element ref="ns2:ValoWorkspaceDocumentType" minOccurs="0"/>
                <xsd:element ref="ns2:ValoWorkspaceConfidentiality" minOccurs="0"/>
                <xsd:element ref="ns2:ValoWorkspacePreservationTime" minOccurs="0"/>
                <xsd:element ref="ns2:WorkSpaceOtherOrganisation" minOccurs="0"/>
                <xsd:element ref="ns2:TaxKeywordTaxHTFiel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48b04-0e3b-4252-b898-963bc31c82bd" elementFormDefault="qualified">
    <xsd:import namespace="http://schemas.microsoft.com/office/2006/documentManagement/types"/>
    <xsd:import namespace="http://schemas.microsoft.com/office/infopath/2007/PartnerControls"/>
    <xsd:element name="ValoWorkspaceDocumentLanguage" ma:index="8" nillable="true" ma:displayName="Kieli" ma:default="Suomi" ma:description="" ma:internalName="ValoWorkspaceDocumentLanguage">
      <xsd:simpleType>
        <xsd:restriction base="dms:Choice">
          <xsd:enumeration value="Suomi"/>
          <xsd:enumeration value="Ruotsi"/>
          <xsd:enumeration value="Englanti"/>
        </xsd:restriction>
      </xsd:simpleType>
    </xsd:element>
    <xsd:element name="ValoWorkspaceOwner" ma:index="9" nillable="true" ma:displayName="Omistaja" ma:list="UserInfo" ma:SharePointGroup="0" ma:internalName="ValoWorkspace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ValoWorkspaceDocumentType" ma:index="10" nillable="true" ma:displayName="Dokumentin tyyppi" ma:internalName="ValoWorkspaceDocumentType">
      <xsd:simpleType>
        <xsd:restriction base="dms:Choice">
          <xsd:enumeration value="Pöytäkirja"/>
          <xsd:enumeration value="Muistio"/>
          <xsd:enumeration value="Kirje"/>
          <xsd:enumeration value="Esitys"/>
          <xsd:enumeration value="Esitelmä"/>
          <xsd:enumeration value="Lausunto"/>
          <xsd:enumeration value="Sopimus"/>
          <xsd:enumeration value="Selvitys"/>
          <xsd:enumeration value="Tutkimus"/>
          <xsd:enumeration value="Raportti"/>
          <xsd:enumeration value="Matkaraportti"/>
          <xsd:enumeration value="Matkamääräys"/>
          <xsd:enumeration value="Seminaariraportti"/>
          <xsd:enumeration value="Poissaoloilmoitus"/>
          <xsd:enumeration value="Kehityskeskustelu"/>
          <xsd:enumeration value="Chatham house"/>
          <xsd:enumeration value="Blanco"/>
          <xsd:enumeration value="Blogi"/>
          <xsd:enumeration value="Lista"/>
          <xsd:enumeration value="Ohje"/>
          <xsd:enumeration value="Artikkeli"/>
          <xsd:enumeration value="Toimintakertomus"/>
          <xsd:enumeration value="Toimintasuunnitelma"/>
          <xsd:enumeration value="Luonnos"/>
          <xsd:enumeration value="Budjetti"/>
        </xsd:restriction>
      </xsd:simpleType>
    </xsd:element>
    <xsd:element name="ValoWorkspaceConfidentiality" ma:index="11" nillable="true" ma:displayName="Turvaluokka" ma:default="Julkinen" ma:internalName="ValoWorkspaceConfidentiality" ma:readOnly="false">
      <xsd:simpleType>
        <xsd:restriction base="dms:Choice">
          <xsd:enumeration value="TL III"/>
          <xsd:enumeration value="TL IV"/>
          <xsd:enumeration value="Ei määritelty (tekijä muu kuin HVKlainen)"/>
          <xsd:enumeration value="Julkinen"/>
        </xsd:restriction>
      </xsd:simpleType>
    </xsd:element>
    <xsd:element name="ValoWorkspacePreservationTime" ma:index="12" nillable="true" ma:displayName="Säilytysaika" ma:default="5 vuotta" ma:internalName="ValoWorkspacePreservationTime" ma:readOnly="false">
      <xsd:simpleType>
        <xsd:restriction base="dms:Choice">
          <xsd:enumeration value="1 vuosi"/>
          <xsd:enumeration value="5 vuotta"/>
          <xsd:enumeration value="10 vuotta"/>
          <xsd:enumeration value="Pysyvä"/>
        </xsd:restriction>
      </xsd:simpleType>
    </xsd:element>
    <xsd:element name="WorkSpaceOtherOrganisation" ma:index="13" nillable="true" ma:displayName="Muu organisaatio" ma:internalName="WorkSpaceOtherOrganisation">
      <xsd:simpleType>
        <xsd:restriction base="dms:Choice">
          <xsd:enumeration value="Alkutuotantopooli"/>
          <xsd:enumeration value="Aluepooli"/>
          <xsd:enumeration value="AVI"/>
          <xsd:enumeration value="Digia"/>
          <xsd:enumeration value="DSB"/>
          <xsd:enumeration value="Elinkeinoelämän keskusliitto"/>
          <xsd:enumeration value="Elintarviketeollisuuspooli"/>
          <xsd:enumeration value="ELY"/>
          <xsd:enumeration value="Energiavirasto"/>
          <xsd:enumeration value="Erillisverkot"/>
          <xsd:enumeration value="EU"/>
          <xsd:enumeration value="EVIRA"/>
          <xsd:enumeration value="Fingrid"/>
          <xsd:enumeration value="Finanssialan keskusliitto"/>
          <xsd:enumeration value="FOCP"/>
          <xsd:enumeration value="FONES"/>
          <xsd:enumeration value="Gasum"/>
          <xsd:enumeration value="Digipooli"/>
          <xsd:enumeration value="Ilmakuljetuspooli"/>
          <xsd:enumeration value="Insta"/>
          <xsd:enumeration value="Kauppa- ja jakelupooli"/>
          <xsd:enumeration value="Kemian pooli"/>
          <xsd:enumeration value="Liikennevirasto"/>
          <xsd:enumeration value="Liikenne- ja viestintäministeriö"/>
          <xsd:enumeration value="Maakuljetuspooli"/>
          <xsd:enumeration value="MATINE"/>
          <xsd:enumeration value="Mediapooli"/>
          <xsd:enumeration value="Metsäpooli"/>
          <xsd:enumeration value="MIL-pooli"/>
          <xsd:enumeration value="Maa- ja metsätalousministeriö"/>
          <xsd:enumeration value="MSB"/>
          <xsd:enumeration value="Muovi- ja kumipooli"/>
          <xsd:enumeration value="NATO"/>
          <xsd:enumeration value="Neste"/>
          <xsd:enumeration value="OECD"/>
          <xsd:enumeration value="Opetus- ja kulttuuriministeriö"/>
          <xsd:enumeration value="Oikeusministeriö"/>
          <xsd:enumeration value="Puolustusministeriö"/>
          <xsd:enumeration value="Poliisi"/>
          <xsd:enumeration value="Suojelupoliisi"/>
          <xsd:enumeration value="Patentti- ja rekisterihallitus"/>
          <xsd:enumeration value="Puolustusvoimat"/>
          <xsd:enumeration value="Rahoitushuoltopooli"/>
          <xsd:enumeration value="Rajavartiolaitos"/>
          <xsd:enumeration value="Rakennuspooli"/>
          <xsd:enumeration value="SHVD"/>
          <xsd:enumeration value="Sisäministeriö"/>
          <xsd:enumeration value="Sosiaali- ja terveysministeriö"/>
          <xsd:enumeration value="Suomen Pankki"/>
          <xsd:enumeration value="SäPo"/>
          <xsd:enumeration value="Teknologiapooli"/>
          <xsd:enumeration value="Työ- ja elinkeinoministeriö"/>
          <xsd:enumeration value="Terveydenhuoltopooli"/>
          <xsd:enumeration value="Tilastokeskus"/>
          <xsd:enumeration value="Turvallisuuskomitea"/>
          <xsd:enumeration value="Ulkoministeriö"/>
          <xsd:enumeration value="Vakuutusalan pooli"/>
          <xsd:enumeration value="Valtiokonttori"/>
          <xsd:enumeration value="Valtori"/>
          <xsd:enumeration value="Vesihuoltopooli"/>
          <xsd:enumeration value="Vesikuljetuspooli"/>
          <xsd:enumeration value="Viestintävirasto"/>
          <xsd:enumeration value="Valtiovarainministeriö"/>
          <xsd:enumeration value="Valtioneuvoston kanslia"/>
          <xsd:enumeration value="Voimatalouspooli"/>
          <xsd:enumeration value="Ympäristöministeriö"/>
          <xsd:enumeration value="Öljypooli"/>
        </xsd:restriction>
      </xsd:simpleType>
    </xsd:element>
    <xsd:element name="TaxKeywordTaxHTField" ma:index="14" nillable="true" ma:taxonomy="true" ma:internalName="TaxKeywordTaxHTField" ma:taxonomyFieldName="TaxKeyword" ma:displayName="Yrityksen avainsanat" ma:fieldId="{23f27201-bee3-471e-b2e7-b64fd8b7ca38}" ma:taxonomyMulti="true" ma:sspId="e0fef24e-4f71-4039-9c76-4c79d8ec5afe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hidden="true" ma:list="{c0265218-4956-4108-b539-b0bd04493a35}" ma:internalName="TaxCatchAll" ma:showField="CatchAllData" ma:web="e8148b04-0e3b-4252-b898-963bc31c8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c0265218-4956-4108-b539-b0bd04493a35}" ma:internalName="TaxCatchAllLabel" ma:readOnly="true" ma:showField="CatchAllDataLabel" ma:web="e8148b04-0e3b-4252-b898-963bc31c82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AC841D-859B-4DC3-A8C1-16125E6F7428}">
  <ds:schemaRefs>
    <ds:schemaRef ds:uri="http://schemas.microsoft.com/office/2006/documentManagement/types"/>
    <ds:schemaRef ds:uri="e8148b04-0e3b-4252-b898-963bc31c82bd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3805097-2EB3-4591-99EA-0DDF78487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148b04-0e3b-4252-b898-963bc31c82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A02054-0465-4794-84B6-2689F3B240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</TotalTime>
  <Words>413</Words>
  <Application>Microsoft Macintosh PowerPoint</Application>
  <PresentationFormat>Laajakuva</PresentationFormat>
  <Paragraphs>70</Paragraphs>
  <Slides>8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 2</vt:lpstr>
      <vt:lpstr>Tumma teema</vt:lpstr>
      <vt:lpstr>Häiriöhyrrä exercise tool</vt:lpstr>
      <vt:lpstr>Häiriöhyrrä</vt:lpstr>
      <vt:lpstr>Planning and forecasting</vt:lpstr>
      <vt:lpstr>Operational picture</vt:lpstr>
      <vt:lpstr>Situation management and control</vt:lpstr>
      <vt:lpstr>Communications</vt:lpstr>
      <vt:lpstr>Recovery and assessment</vt:lpstr>
      <vt:lpstr>Back page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Häiriöhyrrä exercise tool 2025</dc:title>
  <dc:subject/>
  <dc:creator/>
  <cp:keywords/>
  <dc:description/>
  <cp:lastModifiedBy>Minna Liuhto</cp:lastModifiedBy>
  <cp:revision>375</cp:revision>
  <dcterms:created xsi:type="dcterms:W3CDTF">2020-02-26T10:24:00Z</dcterms:created>
  <dcterms:modified xsi:type="dcterms:W3CDTF">2025-01-31T08:31:11Z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0x010100D97B88E924714D2BA8DA46FB397A5DA800F870506B6EE9054FB8B43713B68195FA</vt:lpwstr>
  </property>
  <property fmtid="{D5CDD505-2E9C-101B-9397-08002B2CF9AE}" pid="3" name="TaxKeyword">
    <vt:lpwstr/>
  </property>
</Properties>
</file>